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oleObject5.bin" ContentType="application/vnd.openxmlformats-officedocument.oleObject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quickStyle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slides/slide67.xml" ContentType="application/vnd.openxmlformats-officedocument.presentationml.slide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slides/slide60.xml" ContentType="application/vnd.openxmlformats-officedocument.presentationml.slide+xml"/>
  <Override PartName="/ppt/slides/slide41.xml" ContentType="application/vnd.openxmlformats-officedocument.presentationml.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oleObject1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71"/>
  </p:notesMasterIdLst>
  <p:sldIdLst>
    <p:sldId id="341" r:id="rId2"/>
    <p:sldId id="523" r:id="rId3"/>
    <p:sldId id="541" r:id="rId4"/>
    <p:sldId id="556" r:id="rId5"/>
    <p:sldId id="557" r:id="rId6"/>
    <p:sldId id="558" r:id="rId7"/>
    <p:sldId id="559" r:id="rId8"/>
    <p:sldId id="560" r:id="rId9"/>
    <p:sldId id="561" r:id="rId10"/>
    <p:sldId id="562" r:id="rId11"/>
    <p:sldId id="563" r:id="rId12"/>
    <p:sldId id="564" r:id="rId13"/>
    <p:sldId id="542" r:id="rId14"/>
    <p:sldId id="525" r:id="rId15"/>
    <p:sldId id="527" r:id="rId16"/>
    <p:sldId id="555" r:id="rId17"/>
    <p:sldId id="567" r:id="rId18"/>
    <p:sldId id="548" r:id="rId19"/>
    <p:sldId id="549" r:id="rId20"/>
    <p:sldId id="568" r:id="rId21"/>
    <p:sldId id="553" r:id="rId22"/>
    <p:sldId id="550" r:id="rId23"/>
    <p:sldId id="552" r:id="rId24"/>
    <p:sldId id="554" r:id="rId25"/>
    <p:sldId id="529" r:id="rId26"/>
    <p:sldId id="543" r:id="rId27"/>
    <p:sldId id="531" r:id="rId28"/>
    <p:sldId id="530" r:id="rId29"/>
    <p:sldId id="572" r:id="rId30"/>
    <p:sldId id="575" r:id="rId31"/>
    <p:sldId id="536" r:id="rId32"/>
    <p:sldId id="573" r:id="rId33"/>
    <p:sldId id="574" r:id="rId34"/>
    <p:sldId id="544" r:id="rId35"/>
    <p:sldId id="590" r:id="rId36"/>
    <p:sldId id="591" r:id="rId37"/>
    <p:sldId id="592" r:id="rId38"/>
    <p:sldId id="593" r:id="rId39"/>
    <p:sldId id="594" r:id="rId40"/>
    <p:sldId id="595" r:id="rId41"/>
    <p:sldId id="596" r:id="rId42"/>
    <p:sldId id="597" r:id="rId43"/>
    <p:sldId id="598" r:id="rId44"/>
    <p:sldId id="599" r:id="rId45"/>
    <p:sldId id="600" r:id="rId46"/>
    <p:sldId id="601" r:id="rId47"/>
    <p:sldId id="602" r:id="rId48"/>
    <p:sldId id="603" r:id="rId49"/>
    <p:sldId id="604" r:id="rId50"/>
    <p:sldId id="545" r:id="rId51"/>
    <p:sldId id="582" r:id="rId52"/>
    <p:sldId id="583" r:id="rId53"/>
    <p:sldId id="584" r:id="rId54"/>
    <p:sldId id="585" r:id="rId55"/>
    <p:sldId id="586" r:id="rId56"/>
    <p:sldId id="587" r:id="rId57"/>
    <p:sldId id="588" r:id="rId58"/>
    <p:sldId id="546" r:id="rId59"/>
    <p:sldId id="537" r:id="rId60"/>
    <p:sldId id="570" r:id="rId61"/>
    <p:sldId id="565" r:id="rId62"/>
    <p:sldId id="566" r:id="rId63"/>
    <p:sldId id="606" r:id="rId64"/>
    <p:sldId id="569" r:id="rId65"/>
    <p:sldId id="580" r:id="rId66"/>
    <p:sldId id="576" r:id="rId67"/>
    <p:sldId id="577" r:id="rId68"/>
    <p:sldId id="578" r:id="rId69"/>
    <p:sldId id="579" r:id="rId70"/>
  </p:sldIdLst>
  <p:sldSz cx="9144000" cy="6858000" type="screen4x3"/>
  <p:notesSz cx="6858000" cy="9101138"/>
  <p:defaultTextStyle>
    <a:defPPr>
      <a:defRPr lang="de-DE"/>
    </a:defPPr>
    <a:lvl1pPr algn="r" rtl="0" eaLnBrk="0" fontAlgn="base" hangingPunct="0">
      <a:lnSpc>
        <a:spcPts val="800"/>
      </a:lnSpc>
      <a:spcBef>
        <a:spcPct val="0"/>
      </a:spcBef>
      <a:spcAft>
        <a:spcPct val="0"/>
      </a:spcAft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r" rtl="0" eaLnBrk="0" fontAlgn="base" hangingPunct="0">
      <a:lnSpc>
        <a:spcPts val="800"/>
      </a:lnSpc>
      <a:spcBef>
        <a:spcPct val="0"/>
      </a:spcBef>
      <a:spcAft>
        <a:spcPct val="0"/>
      </a:spcAft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r" rtl="0" eaLnBrk="0" fontAlgn="base" hangingPunct="0">
      <a:lnSpc>
        <a:spcPts val="800"/>
      </a:lnSpc>
      <a:spcBef>
        <a:spcPct val="0"/>
      </a:spcBef>
      <a:spcAft>
        <a:spcPct val="0"/>
      </a:spcAft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r" rtl="0" eaLnBrk="0" fontAlgn="base" hangingPunct="0">
      <a:lnSpc>
        <a:spcPts val="800"/>
      </a:lnSpc>
      <a:spcBef>
        <a:spcPct val="0"/>
      </a:spcBef>
      <a:spcAft>
        <a:spcPct val="0"/>
      </a:spcAft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r" rtl="0" eaLnBrk="0" fontAlgn="base" hangingPunct="0">
      <a:lnSpc>
        <a:spcPts val="800"/>
      </a:lnSpc>
      <a:spcBef>
        <a:spcPct val="0"/>
      </a:spcBef>
      <a:spcAft>
        <a:spcPct val="0"/>
      </a:spcAft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8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>
          <a:srgbClr val="FF0000"/>
        </p14:laserClr>
      </p:ext>
      <p:ext uri="{2FDB2607-1784-4EEB-B798-7EB5836EED8A}">
        <p14:showMediaCtrls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"/>
      </p:ext>
    </p:extLst>
  </p:showPr>
  <p:clrMru>
    <a:srgbClr val="CCECFF"/>
    <a:srgbClr val="0099FF"/>
    <a:srgbClr val="EAEAEA"/>
    <a:srgbClr val="B9E3FF"/>
    <a:srgbClr val="FFFFFF"/>
    <a:srgbClr val="008000"/>
    <a:srgbClr val="0093D3"/>
    <a:srgbClr val="81CCFF"/>
    <a:srgbClr val="FFD597"/>
    <a:srgbClr val="C0C0C0"/>
  </p:clrMru>
  <p:extLst>
    <p:ext uri="{E76CE94A-603C-4142-B9EB-6D1370010A27}">
      <p14:discardImageEditData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2267" autoAdjust="0"/>
    <p:restoredTop sz="84589" autoAdjust="0"/>
  </p:normalViewPr>
  <p:slideViewPr>
    <p:cSldViewPr>
      <p:cViewPr varScale="1">
        <p:scale>
          <a:sx n="124" d="100"/>
          <a:sy n="124" d="100"/>
        </p:scale>
        <p:origin x="-6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6.xml"/><Relationship Id="rId4" Type="http://schemas.openxmlformats.org/officeDocument/2006/relationships/slide" Target="slides/slide34.xml"/><Relationship Id="rId5" Type="http://schemas.openxmlformats.org/officeDocument/2006/relationships/slide" Target="slides/slide50.xml"/><Relationship Id="rId6" Type="http://schemas.openxmlformats.org/officeDocument/2006/relationships/slide" Target="slides/slide58.xml"/><Relationship Id="rId1" Type="http://schemas.openxmlformats.org/officeDocument/2006/relationships/slide" Target="slides/slide1.xml"/><Relationship Id="rId2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88B63-9C56-4B85-B757-9BD4C54FF8C5}" type="doc">
      <dgm:prSet loTypeId="urn:microsoft.com/office/officeart/2009/3/layout/StepUp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344B78-C949-44FC-8FEE-28742CF618D7}">
      <dgm:prSet phldrT="[Text]" custT="1"/>
      <dgm:spPr/>
      <dgm:t>
        <a:bodyPr/>
        <a:lstStyle/>
        <a:p>
          <a:r>
            <a:rPr lang="en-US" sz="1600" b="0" dirty="0" smtClean="0">
              <a:effectLst/>
              <a:latin typeface="Calibri" pitchFamily="34" charset="0"/>
              <a:cs typeface="Calibri" pitchFamily="34" charset="0"/>
            </a:rPr>
            <a:t>2005-04</a:t>
          </a:r>
        </a:p>
        <a:p>
          <a:r>
            <a:rPr lang="en-US" sz="1600" b="0" dirty="0" smtClean="0">
              <a:effectLst/>
              <a:latin typeface="Calibri" pitchFamily="34" charset="0"/>
              <a:cs typeface="Calibri" pitchFamily="34" charset="0"/>
            </a:rPr>
            <a:t>Project Request Tool Implementation Start</a:t>
          </a:r>
          <a:endParaRPr lang="en-US" sz="1600" b="0" dirty="0">
            <a:effectLst/>
            <a:latin typeface="Calibri" pitchFamily="34" charset="0"/>
            <a:cs typeface="Calibri" pitchFamily="34" charset="0"/>
          </a:endParaRPr>
        </a:p>
      </dgm:t>
    </dgm:pt>
    <dgm:pt modelId="{F354F687-9D1B-4748-A9D2-A2183ABFCE93}" type="parTrans" cxnId="{79DB2BC9-AFE2-4E68-8CA2-E5F7ED070162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3A799C90-9140-4C07-B813-43AA22D093E9}" type="sibTrans" cxnId="{79DB2BC9-AFE2-4E68-8CA2-E5F7ED070162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4C2EA237-8FEF-41D9-A70A-D10BECB3F337}">
      <dgm:prSet phldrT="[Text]" custT="1"/>
      <dgm:spPr/>
      <dgm:t>
        <a:bodyPr/>
        <a:lstStyle/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2006-03 </a:t>
          </a:r>
        </a:p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Project Request Tool</a:t>
          </a:r>
          <a:endParaRPr lang="en-US" sz="1600" b="0" dirty="0">
            <a:effectLst/>
            <a:latin typeface="Calibri" pitchFamily="34" charset="0"/>
            <a:cs typeface="Calibri" pitchFamily="34" charset="0"/>
          </a:endParaRPr>
        </a:p>
      </dgm:t>
    </dgm:pt>
    <dgm:pt modelId="{3E01547D-A304-46F2-9577-3CC794FFD6CA}" type="parTrans" cxnId="{4657B53E-C6E6-4C51-B71D-5D3C3AEAB5F2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3873E49B-BA4D-427F-89AF-1A2C1E2C471D}" type="sibTrans" cxnId="{4657B53E-C6E6-4C51-B71D-5D3C3AEAB5F2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9D95B896-626D-4903-AAB6-E86448619E07}">
      <dgm:prSet phldrT="[Text]" custT="1"/>
      <dgm:spPr/>
      <dgm:t>
        <a:bodyPr/>
        <a:lstStyle/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2007-02</a:t>
          </a:r>
        </a:p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B-Fabric</a:t>
          </a:r>
          <a:endParaRPr lang="en-US" sz="1600" b="0" dirty="0">
            <a:effectLst/>
            <a:latin typeface="Calibri" pitchFamily="34" charset="0"/>
            <a:cs typeface="Calibri" pitchFamily="34" charset="0"/>
          </a:endParaRPr>
        </a:p>
      </dgm:t>
    </dgm:pt>
    <dgm:pt modelId="{FCB46E82-4127-43F1-A96E-E3540F995A08}" type="parTrans" cxnId="{DC563E71-9574-410B-B865-50DFD5A5998F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7BBDBD9C-987D-4063-9598-2D1305AD2973}" type="sibTrans" cxnId="{DC563E71-9574-410B-B865-50DFD5A5998F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97818B5F-6FE5-4039-9AA7-A9637E359865}">
      <dgm:prSet custT="1"/>
      <dgm:spPr/>
      <dgm:t>
        <a:bodyPr/>
        <a:lstStyle/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2005-02</a:t>
          </a:r>
        </a:p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B-Fabric Implementation Start</a:t>
          </a:r>
          <a:endParaRPr lang="en-US" sz="1600" b="0" dirty="0">
            <a:effectLst/>
            <a:latin typeface="Calibri" pitchFamily="34" charset="0"/>
            <a:cs typeface="Calibri" pitchFamily="34" charset="0"/>
          </a:endParaRPr>
        </a:p>
      </dgm:t>
    </dgm:pt>
    <dgm:pt modelId="{04947995-DDB0-4D6A-A737-DA00A9690FA8}" type="parTrans" cxnId="{D887342D-7B1D-4DA6-92D2-888F1E727C50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A8C5358B-A408-4C57-AEC1-5C76F1F620AF}" type="sibTrans" cxnId="{D887342D-7B1D-4DA6-92D2-888F1E727C50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9A22D757-4A93-4114-82AD-8A0702D13D1F}">
      <dgm:prSet custT="1"/>
      <dgm:spPr/>
      <dgm:t>
        <a:bodyPr/>
        <a:lstStyle/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2011-04</a:t>
          </a:r>
        </a:p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B-Fabric Integrated, Migrated to SEAM</a:t>
          </a:r>
        </a:p>
      </dgm:t>
    </dgm:pt>
    <dgm:pt modelId="{F476635D-5931-4631-A0D8-B888D54924FC}" type="parTrans" cxnId="{20C72201-BCFB-4425-A3D2-CF52157FB56B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A4CD4CA5-8AA2-40AA-B52E-80CAEF334014}" type="sibTrans" cxnId="{20C72201-BCFB-4425-A3D2-CF52157FB56B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BF7A6105-3903-4BC0-9088-E3C96CE2DD4F}">
      <dgm:prSet phldrT="[Text]" custT="1"/>
      <dgm:spPr/>
      <dgm:t>
        <a:bodyPr/>
        <a:lstStyle/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2008-01</a:t>
          </a:r>
        </a:p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B-Fabric Agenda</a:t>
          </a:r>
          <a:endParaRPr lang="en-US" sz="1600" b="0" dirty="0">
            <a:effectLst/>
            <a:latin typeface="Calibri" pitchFamily="34" charset="0"/>
            <a:cs typeface="Calibri" pitchFamily="34" charset="0"/>
          </a:endParaRPr>
        </a:p>
      </dgm:t>
    </dgm:pt>
    <dgm:pt modelId="{E4FCAD86-E6AA-4AC5-A922-56C219ED668D}" type="parTrans" cxnId="{C29EC38B-DB72-4179-A276-436E9AD891BD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5F80C013-2385-4A2F-A6A0-42FBD08FA7C1}" type="sibTrans" cxnId="{C29EC38B-DB72-4179-A276-436E9AD891BD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9F7CB5B3-9904-4BD9-9286-9FB4209796CA}">
      <dgm:prSet phldrT="[Text]" custT="1"/>
      <dgm:spPr/>
      <dgm:t>
        <a:bodyPr/>
        <a:lstStyle/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2009-03</a:t>
          </a:r>
        </a:p>
        <a:p>
          <a:r>
            <a:rPr lang="de-CH" sz="1600" b="0" dirty="0" smtClean="0">
              <a:effectLst/>
              <a:latin typeface="Calibri" pitchFamily="34" charset="0"/>
              <a:cs typeface="Calibri" pitchFamily="34" charset="0"/>
            </a:rPr>
            <a:t>B-Fabric Order</a:t>
          </a:r>
          <a:endParaRPr lang="en-US" sz="1600" b="0" dirty="0">
            <a:effectLst/>
            <a:latin typeface="Calibri" pitchFamily="34" charset="0"/>
            <a:cs typeface="Calibri" pitchFamily="34" charset="0"/>
          </a:endParaRPr>
        </a:p>
      </dgm:t>
    </dgm:pt>
    <dgm:pt modelId="{69BC767C-F6A5-4455-A7C2-9396D9179997}" type="parTrans" cxnId="{F4867027-6593-498D-9F1E-4308C8996B83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5F9E3E3A-913F-4C69-B669-391CBC13A8DD}" type="sibTrans" cxnId="{F4867027-6593-498D-9F1E-4308C8996B83}">
      <dgm:prSet/>
      <dgm:spPr/>
      <dgm:t>
        <a:bodyPr/>
        <a:lstStyle/>
        <a:p>
          <a:endParaRPr lang="en-US" sz="1600" b="0">
            <a:effectLst/>
            <a:latin typeface="Calibri" pitchFamily="34" charset="0"/>
            <a:cs typeface="Calibri" pitchFamily="34" charset="0"/>
          </a:endParaRPr>
        </a:p>
      </dgm:t>
    </dgm:pt>
    <dgm:pt modelId="{E02EF8EF-6824-430C-B565-F05A9FBAE1F1}" type="pres">
      <dgm:prSet presAssocID="{93A88B63-9C56-4B85-B757-9BD4C54FF8C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198288D2-0669-4963-8D0B-3A79AA1E97DC}" type="pres">
      <dgm:prSet presAssocID="{97818B5F-6FE5-4039-9AA7-A9637E359865}" presName="composite" presStyleCnt="0"/>
      <dgm:spPr/>
    </dgm:pt>
    <dgm:pt modelId="{CF17E465-5E4F-4C00-A5BD-9A65E4038210}" type="pres">
      <dgm:prSet presAssocID="{97818B5F-6FE5-4039-9AA7-A9637E359865}" presName="LShape" presStyleLbl="alignNode1" presStyleIdx="0" presStyleCnt="13"/>
      <dgm:spPr/>
    </dgm:pt>
    <dgm:pt modelId="{E47608CE-DE94-433D-975E-EC72CF7074E5}" type="pres">
      <dgm:prSet presAssocID="{97818B5F-6FE5-4039-9AA7-A9637E359865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1879C3-55F3-4877-9DE4-608917CA3208}" type="pres">
      <dgm:prSet presAssocID="{97818B5F-6FE5-4039-9AA7-A9637E359865}" presName="Triangle" presStyleLbl="alignNode1" presStyleIdx="1" presStyleCnt="13"/>
      <dgm:spPr/>
    </dgm:pt>
    <dgm:pt modelId="{864C7CF8-E267-4DB5-905A-C9CDA70EDC98}" type="pres">
      <dgm:prSet presAssocID="{A8C5358B-A408-4C57-AEC1-5C76F1F620AF}" presName="sibTrans" presStyleCnt="0"/>
      <dgm:spPr/>
    </dgm:pt>
    <dgm:pt modelId="{F8A27F4B-3A0A-48E8-941A-A23974E384CA}" type="pres">
      <dgm:prSet presAssocID="{A8C5358B-A408-4C57-AEC1-5C76F1F620AF}" presName="space" presStyleCnt="0"/>
      <dgm:spPr/>
    </dgm:pt>
    <dgm:pt modelId="{3794AEAD-4AE5-4820-A8EB-F9B23B913F51}" type="pres">
      <dgm:prSet presAssocID="{6B344B78-C949-44FC-8FEE-28742CF618D7}" presName="composite" presStyleCnt="0"/>
      <dgm:spPr/>
    </dgm:pt>
    <dgm:pt modelId="{36D88925-A4F1-408D-A4DD-871796279723}" type="pres">
      <dgm:prSet presAssocID="{6B344B78-C949-44FC-8FEE-28742CF618D7}" presName="LShape" presStyleLbl="alignNode1" presStyleIdx="2" presStyleCnt="13"/>
      <dgm:spPr/>
    </dgm:pt>
    <dgm:pt modelId="{B1053EE0-2B66-479D-95CF-F051757572FC}" type="pres">
      <dgm:prSet presAssocID="{6B344B78-C949-44FC-8FEE-28742CF618D7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6E7C8-1429-49A6-8DAE-9AEFA9F6B781}" type="pres">
      <dgm:prSet presAssocID="{6B344B78-C949-44FC-8FEE-28742CF618D7}" presName="Triangle" presStyleLbl="alignNode1" presStyleIdx="3" presStyleCnt="13"/>
      <dgm:spPr/>
    </dgm:pt>
    <dgm:pt modelId="{A3E4018C-5DE6-46DC-A072-DFCE6E2FBC1C}" type="pres">
      <dgm:prSet presAssocID="{3A799C90-9140-4C07-B813-43AA22D093E9}" presName="sibTrans" presStyleCnt="0"/>
      <dgm:spPr/>
    </dgm:pt>
    <dgm:pt modelId="{58344132-1F48-4F77-82F4-63DC6F33C309}" type="pres">
      <dgm:prSet presAssocID="{3A799C90-9140-4C07-B813-43AA22D093E9}" presName="space" presStyleCnt="0"/>
      <dgm:spPr/>
    </dgm:pt>
    <dgm:pt modelId="{7555D19F-838C-486D-A252-B93691A72D7A}" type="pres">
      <dgm:prSet presAssocID="{4C2EA237-8FEF-41D9-A70A-D10BECB3F337}" presName="composite" presStyleCnt="0"/>
      <dgm:spPr/>
    </dgm:pt>
    <dgm:pt modelId="{AC2FCBE1-AABA-48C8-A175-A90642287A8E}" type="pres">
      <dgm:prSet presAssocID="{4C2EA237-8FEF-41D9-A70A-D10BECB3F337}" presName="LShape" presStyleLbl="alignNode1" presStyleIdx="4" presStyleCnt="13"/>
      <dgm:spPr/>
    </dgm:pt>
    <dgm:pt modelId="{E49F2785-3D57-47DF-A147-81A7ECF407A9}" type="pres">
      <dgm:prSet presAssocID="{4C2EA237-8FEF-41D9-A70A-D10BECB3F337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94EA83A-FFA9-46B2-92BF-C91EC48BC6D7}" type="pres">
      <dgm:prSet presAssocID="{4C2EA237-8FEF-41D9-A70A-D10BECB3F337}" presName="Triangle" presStyleLbl="alignNode1" presStyleIdx="5" presStyleCnt="13"/>
      <dgm:spPr/>
    </dgm:pt>
    <dgm:pt modelId="{E4A61FF3-97FD-47A7-9CB3-0A0FD253858C}" type="pres">
      <dgm:prSet presAssocID="{3873E49B-BA4D-427F-89AF-1A2C1E2C471D}" presName="sibTrans" presStyleCnt="0"/>
      <dgm:spPr/>
    </dgm:pt>
    <dgm:pt modelId="{CA485C33-F440-4FD0-8D05-5E1F79F4F583}" type="pres">
      <dgm:prSet presAssocID="{3873E49B-BA4D-427F-89AF-1A2C1E2C471D}" presName="space" presStyleCnt="0"/>
      <dgm:spPr/>
    </dgm:pt>
    <dgm:pt modelId="{5BB2A5E5-91C8-4FA4-A297-73EAF8949E97}" type="pres">
      <dgm:prSet presAssocID="{9D95B896-626D-4903-AAB6-E86448619E07}" presName="composite" presStyleCnt="0"/>
      <dgm:spPr/>
    </dgm:pt>
    <dgm:pt modelId="{111A0D13-2AE7-40BE-8107-93A66822FDB4}" type="pres">
      <dgm:prSet presAssocID="{9D95B896-626D-4903-AAB6-E86448619E07}" presName="LShape" presStyleLbl="alignNode1" presStyleIdx="6" presStyleCnt="13"/>
      <dgm:spPr/>
    </dgm:pt>
    <dgm:pt modelId="{4D13D467-F980-4054-AA50-1978FAA3DDE9}" type="pres">
      <dgm:prSet presAssocID="{9D95B896-626D-4903-AAB6-E86448619E07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464F86B-2177-4D1A-8E4A-11266BE7355C}" type="pres">
      <dgm:prSet presAssocID="{9D95B896-626D-4903-AAB6-E86448619E07}" presName="Triangle" presStyleLbl="alignNode1" presStyleIdx="7" presStyleCnt="13"/>
      <dgm:spPr/>
    </dgm:pt>
    <dgm:pt modelId="{6C6707BE-38EC-40EC-B3CC-5AA56FC703D4}" type="pres">
      <dgm:prSet presAssocID="{7BBDBD9C-987D-4063-9598-2D1305AD2973}" presName="sibTrans" presStyleCnt="0"/>
      <dgm:spPr/>
    </dgm:pt>
    <dgm:pt modelId="{5071F97F-8E48-47E4-A011-DF87D29DCD14}" type="pres">
      <dgm:prSet presAssocID="{7BBDBD9C-987D-4063-9598-2D1305AD2973}" presName="space" presStyleCnt="0"/>
      <dgm:spPr/>
    </dgm:pt>
    <dgm:pt modelId="{5615206E-49DB-455C-93B3-B6E6DDA68DAB}" type="pres">
      <dgm:prSet presAssocID="{BF7A6105-3903-4BC0-9088-E3C96CE2DD4F}" presName="composite" presStyleCnt="0"/>
      <dgm:spPr/>
    </dgm:pt>
    <dgm:pt modelId="{E7795F11-E506-405E-AF80-94CD3194DA78}" type="pres">
      <dgm:prSet presAssocID="{BF7A6105-3903-4BC0-9088-E3C96CE2DD4F}" presName="LShape" presStyleLbl="alignNode1" presStyleIdx="8" presStyleCnt="13"/>
      <dgm:spPr/>
    </dgm:pt>
    <dgm:pt modelId="{37E1D1B5-BBB2-4016-B96D-5ECA6953B039}" type="pres">
      <dgm:prSet presAssocID="{BF7A6105-3903-4BC0-9088-E3C96CE2DD4F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4CA1CDE-2DF5-4C99-9BEA-7A00424A4005}" type="pres">
      <dgm:prSet presAssocID="{BF7A6105-3903-4BC0-9088-E3C96CE2DD4F}" presName="Triangle" presStyleLbl="alignNode1" presStyleIdx="9" presStyleCnt="13"/>
      <dgm:spPr/>
    </dgm:pt>
    <dgm:pt modelId="{A72C8BD5-4E3D-40E3-A9CE-720A95237294}" type="pres">
      <dgm:prSet presAssocID="{5F80C013-2385-4A2F-A6A0-42FBD08FA7C1}" presName="sibTrans" presStyleCnt="0"/>
      <dgm:spPr/>
    </dgm:pt>
    <dgm:pt modelId="{A4EC5566-8F7C-4F7E-B29B-44E3ECFD8547}" type="pres">
      <dgm:prSet presAssocID="{5F80C013-2385-4A2F-A6A0-42FBD08FA7C1}" presName="space" presStyleCnt="0"/>
      <dgm:spPr/>
    </dgm:pt>
    <dgm:pt modelId="{A96800DC-5F48-40D5-B62A-680866A9ADE0}" type="pres">
      <dgm:prSet presAssocID="{9F7CB5B3-9904-4BD9-9286-9FB4209796CA}" presName="composite" presStyleCnt="0"/>
      <dgm:spPr/>
    </dgm:pt>
    <dgm:pt modelId="{50D8CD93-7AE0-4EF2-89AF-36F669A64526}" type="pres">
      <dgm:prSet presAssocID="{9F7CB5B3-9904-4BD9-9286-9FB4209796CA}" presName="LShape" presStyleLbl="alignNode1" presStyleIdx="10" presStyleCnt="13"/>
      <dgm:spPr/>
    </dgm:pt>
    <dgm:pt modelId="{B135B9AA-0746-4E18-8924-0FFBCF90C910}" type="pres">
      <dgm:prSet presAssocID="{9F7CB5B3-9904-4BD9-9286-9FB4209796CA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7CEEC38-8AA3-4D47-B92B-8442FB2C8601}" type="pres">
      <dgm:prSet presAssocID="{9F7CB5B3-9904-4BD9-9286-9FB4209796CA}" presName="Triangle" presStyleLbl="alignNode1" presStyleIdx="11" presStyleCnt="13"/>
      <dgm:spPr/>
    </dgm:pt>
    <dgm:pt modelId="{50C1E8CA-4A4E-4E22-AF1D-C0F40F28614B}" type="pres">
      <dgm:prSet presAssocID="{5F9E3E3A-913F-4C69-B669-391CBC13A8DD}" presName="sibTrans" presStyleCnt="0"/>
      <dgm:spPr/>
    </dgm:pt>
    <dgm:pt modelId="{4E3D81B3-6708-474A-A389-1A08C7AAC65B}" type="pres">
      <dgm:prSet presAssocID="{5F9E3E3A-913F-4C69-B669-391CBC13A8DD}" presName="space" presStyleCnt="0"/>
      <dgm:spPr/>
    </dgm:pt>
    <dgm:pt modelId="{BEDF4D55-FD26-42BA-B73E-B1451CA9E6F5}" type="pres">
      <dgm:prSet presAssocID="{9A22D757-4A93-4114-82AD-8A0702D13D1F}" presName="composite" presStyleCnt="0"/>
      <dgm:spPr/>
    </dgm:pt>
    <dgm:pt modelId="{0FFE2592-1430-40A7-97A7-DBA235286DDB}" type="pres">
      <dgm:prSet presAssocID="{9A22D757-4A93-4114-82AD-8A0702D13D1F}" presName="LShape" presStyleLbl="alignNode1" presStyleIdx="12" presStyleCnt="13"/>
      <dgm:spPr/>
    </dgm:pt>
    <dgm:pt modelId="{0B6D428D-55DF-462A-A0AA-82939DE571A5}" type="pres">
      <dgm:prSet presAssocID="{9A22D757-4A93-4114-82AD-8A0702D13D1F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5677B2-6375-40D3-94B4-7DBEDCADE9B3}" type="presOf" srcId="{9A22D757-4A93-4114-82AD-8A0702D13D1F}" destId="{0B6D428D-55DF-462A-A0AA-82939DE571A5}" srcOrd="0" destOrd="0" presId="urn:microsoft.com/office/officeart/2009/3/layout/StepUpProcess"/>
    <dgm:cxn modelId="{5417D790-A2C8-4A9F-BCEA-86DCD9BB9B13}" type="presOf" srcId="{97818B5F-6FE5-4039-9AA7-A9637E359865}" destId="{E47608CE-DE94-433D-975E-EC72CF7074E5}" srcOrd="0" destOrd="0" presId="urn:microsoft.com/office/officeart/2009/3/layout/StepUpProcess"/>
    <dgm:cxn modelId="{D86FA90B-ACA1-415C-87DB-FF5DFD69D179}" type="presOf" srcId="{9D95B896-626D-4903-AAB6-E86448619E07}" destId="{4D13D467-F980-4054-AA50-1978FAA3DDE9}" srcOrd="0" destOrd="0" presId="urn:microsoft.com/office/officeart/2009/3/layout/StepUpProcess"/>
    <dgm:cxn modelId="{3B01E40F-7691-4B7C-ADFD-10581278E601}" type="presOf" srcId="{9F7CB5B3-9904-4BD9-9286-9FB4209796CA}" destId="{B135B9AA-0746-4E18-8924-0FFBCF90C910}" srcOrd="0" destOrd="0" presId="urn:microsoft.com/office/officeart/2009/3/layout/StepUpProcess"/>
    <dgm:cxn modelId="{99CAC79B-A1DA-4EB8-A074-5987EEDE9856}" type="presOf" srcId="{BF7A6105-3903-4BC0-9088-E3C96CE2DD4F}" destId="{37E1D1B5-BBB2-4016-B96D-5ECA6953B039}" srcOrd="0" destOrd="0" presId="urn:microsoft.com/office/officeart/2009/3/layout/StepUpProcess"/>
    <dgm:cxn modelId="{EB14F7DC-A4E9-4A16-8CC6-24CE51D8A180}" type="presOf" srcId="{6B344B78-C949-44FC-8FEE-28742CF618D7}" destId="{B1053EE0-2B66-479D-95CF-F051757572FC}" srcOrd="0" destOrd="0" presId="urn:microsoft.com/office/officeart/2009/3/layout/StepUpProcess"/>
    <dgm:cxn modelId="{894E4C9C-59B7-4351-92C5-9C419B4C66ED}" type="presOf" srcId="{93A88B63-9C56-4B85-B757-9BD4C54FF8C5}" destId="{E02EF8EF-6824-430C-B565-F05A9FBAE1F1}" srcOrd="0" destOrd="0" presId="urn:microsoft.com/office/officeart/2009/3/layout/StepUpProcess"/>
    <dgm:cxn modelId="{DC563E71-9574-410B-B865-50DFD5A5998F}" srcId="{93A88B63-9C56-4B85-B757-9BD4C54FF8C5}" destId="{9D95B896-626D-4903-AAB6-E86448619E07}" srcOrd="3" destOrd="0" parTransId="{FCB46E82-4127-43F1-A96E-E3540F995A08}" sibTransId="{7BBDBD9C-987D-4063-9598-2D1305AD2973}"/>
    <dgm:cxn modelId="{79DB2BC9-AFE2-4E68-8CA2-E5F7ED070162}" srcId="{93A88B63-9C56-4B85-B757-9BD4C54FF8C5}" destId="{6B344B78-C949-44FC-8FEE-28742CF618D7}" srcOrd="1" destOrd="0" parTransId="{F354F687-9D1B-4748-A9D2-A2183ABFCE93}" sibTransId="{3A799C90-9140-4C07-B813-43AA22D093E9}"/>
    <dgm:cxn modelId="{FE17B3C3-C127-40F9-893A-D6F498465F68}" type="presOf" srcId="{4C2EA237-8FEF-41D9-A70A-D10BECB3F337}" destId="{E49F2785-3D57-47DF-A147-81A7ECF407A9}" srcOrd="0" destOrd="0" presId="urn:microsoft.com/office/officeart/2009/3/layout/StepUpProcess"/>
    <dgm:cxn modelId="{20C72201-BCFB-4425-A3D2-CF52157FB56B}" srcId="{93A88B63-9C56-4B85-B757-9BD4C54FF8C5}" destId="{9A22D757-4A93-4114-82AD-8A0702D13D1F}" srcOrd="6" destOrd="0" parTransId="{F476635D-5931-4631-A0D8-B888D54924FC}" sibTransId="{A4CD4CA5-8AA2-40AA-B52E-80CAEF334014}"/>
    <dgm:cxn modelId="{C29EC38B-DB72-4179-A276-436E9AD891BD}" srcId="{93A88B63-9C56-4B85-B757-9BD4C54FF8C5}" destId="{BF7A6105-3903-4BC0-9088-E3C96CE2DD4F}" srcOrd="4" destOrd="0" parTransId="{E4FCAD86-E6AA-4AC5-A922-56C219ED668D}" sibTransId="{5F80C013-2385-4A2F-A6A0-42FBD08FA7C1}"/>
    <dgm:cxn modelId="{4657B53E-C6E6-4C51-B71D-5D3C3AEAB5F2}" srcId="{93A88B63-9C56-4B85-B757-9BD4C54FF8C5}" destId="{4C2EA237-8FEF-41D9-A70A-D10BECB3F337}" srcOrd="2" destOrd="0" parTransId="{3E01547D-A304-46F2-9577-3CC794FFD6CA}" sibTransId="{3873E49B-BA4D-427F-89AF-1A2C1E2C471D}"/>
    <dgm:cxn modelId="{D887342D-7B1D-4DA6-92D2-888F1E727C50}" srcId="{93A88B63-9C56-4B85-B757-9BD4C54FF8C5}" destId="{97818B5F-6FE5-4039-9AA7-A9637E359865}" srcOrd="0" destOrd="0" parTransId="{04947995-DDB0-4D6A-A737-DA00A9690FA8}" sibTransId="{A8C5358B-A408-4C57-AEC1-5C76F1F620AF}"/>
    <dgm:cxn modelId="{F4867027-6593-498D-9F1E-4308C8996B83}" srcId="{93A88B63-9C56-4B85-B757-9BD4C54FF8C5}" destId="{9F7CB5B3-9904-4BD9-9286-9FB4209796CA}" srcOrd="5" destOrd="0" parTransId="{69BC767C-F6A5-4455-A7C2-9396D9179997}" sibTransId="{5F9E3E3A-913F-4C69-B669-391CBC13A8DD}"/>
    <dgm:cxn modelId="{3E468DB2-58AC-4E70-A641-DAC5D289C144}" type="presParOf" srcId="{E02EF8EF-6824-430C-B565-F05A9FBAE1F1}" destId="{198288D2-0669-4963-8D0B-3A79AA1E97DC}" srcOrd="0" destOrd="0" presId="urn:microsoft.com/office/officeart/2009/3/layout/StepUpProcess"/>
    <dgm:cxn modelId="{DA5F7592-2214-4CA3-BC61-CE62EEDD565A}" type="presParOf" srcId="{198288D2-0669-4963-8D0B-3A79AA1E97DC}" destId="{CF17E465-5E4F-4C00-A5BD-9A65E4038210}" srcOrd="0" destOrd="0" presId="urn:microsoft.com/office/officeart/2009/3/layout/StepUpProcess"/>
    <dgm:cxn modelId="{838D5C2D-CF2F-4FB7-B423-8927DA4871D0}" type="presParOf" srcId="{198288D2-0669-4963-8D0B-3A79AA1E97DC}" destId="{E47608CE-DE94-433D-975E-EC72CF7074E5}" srcOrd="1" destOrd="0" presId="urn:microsoft.com/office/officeart/2009/3/layout/StepUpProcess"/>
    <dgm:cxn modelId="{E7D277E2-7120-4A4F-9339-FD9103B118C8}" type="presParOf" srcId="{198288D2-0669-4963-8D0B-3A79AA1E97DC}" destId="{F11879C3-55F3-4877-9DE4-608917CA3208}" srcOrd="2" destOrd="0" presId="urn:microsoft.com/office/officeart/2009/3/layout/StepUpProcess"/>
    <dgm:cxn modelId="{D7D07DFD-A3A1-4B52-8B27-E49111C822C1}" type="presParOf" srcId="{E02EF8EF-6824-430C-B565-F05A9FBAE1F1}" destId="{864C7CF8-E267-4DB5-905A-C9CDA70EDC98}" srcOrd="1" destOrd="0" presId="urn:microsoft.com/office/officeart/2009/3/layout/StepUpProcess"/>
    <dgm:cxn modelId="{AC8E196D-221A-4A24-8BF3-4795B48BFBCF}" type="presParOf" srcId="{864C7CF8-E267-4DB5-905A-C9CDA70EDC98}" destId="{F8A27F4B-3A0A-48E8-941A-A23974E384CA}" srcOrd="0" destOrd="0" presId="urn:microsoft.com/office/officeart/2009/3/layout/StepUpProcess"/>
    <dgm:cxn modelId="{F0E12658-AC41-446D-AC49-23DA89941497}" type="presParOf" srcId="{E02EF8EF-6824-430C-B565-F05A9FBAE1F1}" destId="{3794AEAD-4AE5-4820-A8EB-F9B23B913F51}" srcOrd="2" destOrd="0" presId="urn:microsoft.com/office/officeart/2009/3/layout/StepUpProcess"/>
    <dgm:cxn modelId="{92A40CA2-D548-4DA2-B375-990AB49542B0}" type="presParOf" srcId="{3794AEAD-4AE5-4820-A8EB-F9B23B913F51}" destId="{36D88925-A4F1-408D-A4DD-871796279723}" srcOrd="0" destOrd="0" presId="urn:microsoft.com/office/officeart/2009/3/layout/StepUpProcess"/>
    <dgm:cxn modelId="{168225C5-7FF5-48E6-80C4-2196C3837EB6}" type="presParOf" srcId="{3794AEAD-4AE5-4820-A8EB-F9B23B913F51}" destId="{B1053EE0-2B66-479D-95CF-F051757572FC}" srcOrd="1" destOrd="0" presId="urn:microsoft.com/office/officeart/2009/3/layout/StepUpProcess"/>
    <dgm:cxn modelId="{8B187AF8-8BB8-43D3-B103-76E731EB7BCC}" type="presParOf" srcId="{3794AEAD-4AE5-4820-A8EB-F9B23B913F51}" destId="{D9A6E7C8-1429-49A6-8DAE-9AEFA9F6B781}" srcOrd="2" destOrd="0" presId="urn:microsoft.com/office/officeart/2009/3/layout/StepUpProcess"/>
    <dgm:cxn modelId="{D492E37B-B3DA-4840-9AB0-5192B8F60CBD}" type="presParOf" srcId="{E02EF8EF-6824-430C-B565-F05A9FBAE1F1}" destId="{A3E4018C-5DE6-46DC-A072-DFCE6E2FBC1C}" srcOrd="3" destOrd="0" presId="urn:microsoft.com/office/officeart/2009/3/layout/StepUpProcess"/>
    <dgm:cxn modelId="{5F5C1B8A-370A-407C-AC61-67A527C3DA3D}" type="presParOf" srcId="{A3E4018C-5DE6-46DC-A072-DFCE6E2FBC1C}" destId="{58344132-1F48-4F77-82F4-63DC6F33C309}" srcOrd="0" destOrd="0" presId="urn:microsoft.com/office/officeart/2009/3/layout/StepUpProcess"/>
    <dgm:cxn modelId="{B734622F-364C-4265-A861-EFE7E90CC696}" type="presParOf" srcId="{E02EF8EF-6824-430C-B565-F05A9FBAE1F1}" destId="{7555D19F-838C-486D-A252-B93691A72D7A}" srcOrd="4" destOrd="0" presId="urn:microsoft.com/office/officeart/2009/3/layout/StepUpProcess"/>
    <dgm:cxn modelId="{BACF84B3-D3C6-4474-983D-D5F9AB6449BD}" type="presParOf" srcId="{7555D19F-838C-486D-A252-B93691A72D7A}" destId="{AC2FCBE1-AABA-48C8-A175-A90642287A8E}" srcOrd="0" destOrd="0" presId="urn:microsoft.com/office/officeart/2009/3/layout/StepUpProcess"/>
    <dgm:cxn modelId="{902D48D6-68D5-4680-9E6B-9903694D2600}" type="presParOf" srcId="{7555D19F-838C-486D-A252-B93691A72D7A}" destId="{E49F2785-3D57-47DF-A147-81A7ECF407A9}" srcOrd="1" destOrd="0" presId="urn:microsoft.com/office/officeart/2009/3/layout/StepUpProcess"/>
    <dgm:cxn modelId="{8CA6BA59-C3D0-4C4F-B991-F474F100C068}" type="presParOf" srcId="{7555D19F-838C-486D-A252-B93691A72D7A}" destId="{394EA83A-FFA9-46B2-92BF-C91EC48BC6D7}" srcOrd="2" destOrd="0" presId="urn:microsoft.com/office/officeart/2009/3/layout/StepUpProcess"/>
    <dgm:cxn modelId="{CA255F18-2CA3-4780-9B3C-EABDF74FBECE}" type="presParOf" srcId="{E02EF8EF-6824-430C-B565-F05A9FBAE1F1}" destId="{E4A61FF3-97FD-47A7-9CB3-0A0FD253858C}" srcOrd="5" destOrd="0" presId="urn:microsoft.com/office/officeart/2009/3/layout/StepUpProcess"/>
    <dgm:cxn modelId="{7A61A9F3-F93C-4987-BE5A-A4ACEF1B5EC3}" type="presParOf" srcId="{E4A61FF3-97FD-47A7-9CB3-0A0FD253858C}" destId="{CA485C33-F440-4FD0-8D05-5E1F79F4F583}" srcOrd="0" destOrd="0" presId="urn:microsoft.com/office/officeart/2009/3/layout/StepUpProcess"/>
    <dgm:cxn modelId="{A394E321-4B13-4EFF-A927-7AFCF5E133E3}" type="presParOf" srcId="{E02EF8EF-6824-430C-B565-F05A9FBAE1F1}" destId="{5BB2A5E5-91C8-4FA4-A297-73EAF8949E97}" srcOrd="6" destOrd="0" presId="urn:microsoft.com/office/officeart/2009/3/layout/StepUpProcess"/>
    <dgm:cxn modelId="{7E305BC4-40FA-49BA-8B97-AE84AD3E18BA}" type="presParOf" srcId="{5BB2A5E5-91C8-4FA4-A297-73EAF8949E97}" destId="{111A0D13-2AE7-40BE-8107-93A66822FDB4}" srcOrd="0" destOrd="0" presId="urn:microsoft.com/office/officeart/2009/3/layout/StepUpProcess"/>
    <dgm:cxn modelId="{632C00CA-A9BF-4159-9460-9D2B07FD7BED}" type="presParOf" srcId="{5BB2A5E5-91C8-4FA4-A297-73EAF8949E97}" destId="{4D13D467-F980-4054-AA50-1978FAA3DDE9}" srcOrd="1" destOrd="0" presId="urn:microsoft.com/office/officeart/2009/3/layout/StepUpProcess"/>
    <dgm:cxn modelId="{AD220CB2-38F0-4B4E-8A79-CC48A4AF99D7}" type="presParOf" srcId="{5BB2A5E5-91C8-4FA4-A297-73EAF8949E97}" destId="{8464F86B-2177-4D1A-8E4A-11266BE7355C}" srcOrd="2" destOrd="0" presId="urn:microsoft.com/office/officeart/2009/3/layout/StepUpProcess"/>
    <dgm:cxn modelId="{122D17AB-ACF7-4EDD-A2A1-2229377D8029}" type="presParOf" srcId="{E02EF8EF-6824-430C-B565-F05A9FBAE1F1}" destId="{6C6707BE-38EC-40EC-B3CC-5AA56FC703D4}" srcOrd="7" destOrd="0" presId="urn:microsoft.com/office/officeart/2009/3/layout/StepUpProcess"/>
    <dgm:cxn modelId="{06D2D65F-20E0-48C9-9FDA-024F4A50025D}" type="presParOf" srcId="{6C6707BE-38EC-40EC-B3CC-5AA56FC703D4}" destId="{5071F97F-8E48-47E4-A011-DF87D29DCD14}" srcOrd="0" destOrd="0" presId="urn:microsoft.com/office/officeart/2009/3/layout/StepUpProcess"/>
    <dgm:cxn modelId="{1C71CAD4-865D-4027-9AFF-0181115EB89D}" type="presParOf" srcId="{E02EF8EF-6824-430C-B565-F05A9FBAE1F1}" destId="{5615206E-49DB-455C-93B3-B6E6DDA68DAB}" srcOrd="8" destOrd="0" presId="urn:microsoft.com/office/officeart/2009/3/layout/StepUpProcess"/>
    <dgm:cxn modelId="{FDDE6836-71B2-40F4-A1BB-ABC70A2D2284}" type="presParOf" srcId="{5615206E-49DB-455C-93B3-B6E6DDA68DAB}" destId="{E7795F11-E506-405E-AF80-94CD3194DA78}" srcOrd="0" destOrd="0" presId="urn:microsoft.com/office/officeart/2009/3/layout/StepUpProcess"/>
    <dgm:cxn modelId="{77F6712C-76B1-4197-811A-3B4F1533D124}" type="presParOf" srcId="{5615206E-49DB-455C-93B3-B6E6DDA68DAB}" destId="{37E1D1B5-BBB2-4016-B96D-5ECA6953B039}" srcOrd="1" destOrd="0" presId="urn:microsoft.com/office/officeart/2009/3/layout/StepUpProcess"/>
    <dgm:cxn modelId="{4266DD11-5E37-44B6-952B-9718C81531E2}" type="presParOf" srcId="{5615206E-49DB-455C-93B3-B6E6DDA68DAB}" destId="{84CA1CDE-2DF5-4C99-9BEA-7A00424A4005}" srcOrd="2" destOrd="0" presId="urn:microsoft.com/office/officeart/2009/3/layout/StepUpProcess"/>
    <dgm:cxn modelId="{161D5245-EE6F-4CEF-B6FF-234979379B68}" type="presParOf" srcId="{E02EF8EF-6824-430C-B565-F05A9FBAE1F1}" destId="{A72C8BD5-4E3D-40E3-A9CE-720A95237294}" srcOrd="9" destOrd="0" presId="urn:microsoft.com/office/officeart/2009/3/layout/StepUpProcess"/>
    <dgm:cxn modelId="{1FA64EB3-6657-4F86-B15F-D4C1C9F3877B}" type="presParOf" srcId="{A72C8BD5-4E3D-40E3-A9CE-720A95237294}" destId="{A4EC5566-8F7C-4F7E-B29B-44E3ECFD8547}" srcOrd="0" destOrd="0" presId="urn:microsoft.com/office/officeart/2009/3/layout/StepUpProcess"/>
    <dgm:cxn modelId="{7A31B79D-DB44-494C-8ECB-54E2B643DF3C}" type="presParOf" srcId="{E02EF8EF-6824-430C-B565-F05A9FBAE1F1}" destId="{A96800DC-5F48-40D5-B62A-680866A9ADE0}" srcOrd="10" destOrd="0" presId="urn:microsoft.com/office/officeart/2009/3/layout/StepUpProcess"/>
    <dgm:cxn modelId="{8D831221-26D1-4014-AFBD-33458B51F586}" type="presParOf" srcId="{A96800DC-5F48-40D5-B62A-680866A9ADE0}" destId="{50D8CD93-7AE0-4EF2-89AF-36F669A64526}" srcOrd="0" destOrd="0" presId="urn:microsoft.com/office/officeart/2009/3/layout/StepUpProcess"/>
    <dgm:cxn modelId="{348C47CF-27A9-45AC-A169-C15049F63408}" type="presParOf" srcId="{A96800DC-5F48-40D5-B62A-680866A9ADE0}" destId="{B135B9AA-0746-4E18-8924-0FFBCF90C910}" srcOrd="1" destOrd="0" presId="urn:microsoft.com/office/officeart/2009/3/layout/StepUpProcess"/>
    <dgm:cxn modelId="{FB15B49C-E874-409B-B8D2-61B367D86C58}" type="presParOf" srcId="{A96800DC-5F48-40D5-B62A-680866A9ADE0}" destId="{A7CEEC38-8AA3-4D47-B92B-8442FB2C8601}" srcOrd="2" destOrd="0" presId="urn:microsoft.com/office/officeart/2009/3/layout/StepUpProcess"/>
    <dgm:cxn modelId="{BE971594-8F80-4EEE-BC0E-DC25ACF0C7E0}" type="presParOf" srcId="{E02EF8EF-6824-430C-B565-F05A9FBAE1F1}" destId="{50C1E8CA-4A4E-4E22-AF1D-C0F40F28614B}" srcOrd="11" destOrd="0" presId="urn:microsoft.com/office/officeart/2009/3/layout/StepUpProcess"/>
    <dgm:cxn modelId="{DE1C9921-DC23-4310-9C44-931C5EF0647C}" type="presParOf" srcId="{50C1E8CA-4A4E-4E22-AF1D-C0F40F28614B}" destId="{4E3D81B3-6708-474A-A389-1A08C7AAC65B}" srcOrd="0" destOrd="0" presId="urn:microsoft.com/office/officeart/2009/3/layout/StepUpProcess"/>
    <dgm:cxn modelId="{9A67AD7A-F8E9-43E9-B252-6EB76E0BF00D}" type="presParOf" srcId="{E02EF8EF-6824-430C-B565-F05A9FBAE1F1}" destId="{BEDF4D55-FD26-42BA-B73E-B1451CA9E6F5}" srcOrd="12" destOrd="0" presId="urn:microsoft.com/office/officeart/2009/3/layout/StepUpProcess"/>
    <dgm:cxn modelId="{0D9BA817-F34A-493B-98CD-7765D5151C7F}" type="presParOf" srcId="{BEDF4D55-FD26-42BA-B73E-B1451CA9E6F5}" destId="{0FFE2592-1430-40A7-97A7-DBA235286DDB}" srcOrd="0" destOrd="0" presId="urn:microsoft.com/office/officeart/2009/3/layout/StepUpProcess"/>
    <dgm:cxn modelId="{205BC58D-1B5E-456E-B336-26542D3B4209}" type="presParOf" srcId="{BEDF4D55-FD26-42BA-B73E-B1451CA9E6F5}" destId="{0B6D428D-55DF-462A-A0AA-82939DE571A5}" srcOrd="1" destOrd="0" presId="urn:microsoft.com/office/officeart/2009/3/layout/StepUpProcess"/>
  </dgm:cxnLst>
  <dgm:bg/>
  <dgm:whole/>
  <dgm:extLst>
    <a:ext uri="{C62137D5-CB1D-491B-B009-E17868A290BF}">
      <dgm14:recolorImg xmlns:dgm14="http://schemas.microsoft.com/office/drawing/2010/diagram" xmlns="" xmlns:a="http://schemas.openxmlformats.org/drawingml/2006/main" xmlns:dgm="http://schemas.openxmlformats.org/drawingml/2006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8" cy="45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2" y="0"/>
            <a:ext cx="2972548" cy="45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82625"/>
            <a:ext cx="4551362" cy="3413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7" y="4323773"/>
            <a:ext cx="5028987" cy="409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46082"/>
            <a:ext cx="2972548" cy="45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2" y="8646082"/>
            <a:ext cx="2972548" cy="45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C8B5D0A-54D2-4CA9-BDDD-E6807FC92BF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0238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4C66D-4BA2-4F36-A96D-D9C3D003E072}" type="slidenum">
              <a:rPr lang="de-DE"/>
              <a:pPr/>
              <a:t>1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3263"/>
            <a:ext cx="4505325" cy="3379787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23" y="4291582"/>
            <a:ext cx="5033791" cy="4154040"/>
          </a:xfrm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4C66D-4BA2-4F36-A96D-D9C3D003E072}" type="slidenum">
              <a:rPr lang="de-DE"/>
              <a:pPr/>
              <a:t>58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3263"/>
            <a:ext cx="4505325" cy="3379787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23" y="4291582"/>
            <a:ext cx="5033791" cy="4154040"/>
          </a:xfrm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4C66D-4BA2-4F36-A96D-D9C3D003E072}" type="slidenum">
              <a:rPr lang="de-DE"/>
              <a:pPr/>
              <a:t>3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3263"/>
            <a:ext cx="4505325" cy="3379787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23" y="4291582"/>
            <a:ext cx="5033791" cy="4154040"/>
          </a:xfrm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/>
              <a:t>Single analysis points</a:t>
            </a:r>
          </a:p>
          <a:p>
            <a:pPr>
              <a:buFontTx/>
              <a:buChar char="-"/>
            </a:pPr>
            <a:r>
              <a:rPr lang="en-US"/>
              <a:t>Few</a:t>
            </a:r>
            <a:r>
              <a:rPr lang="en-US" baseline="0"/>
              <a:t> analysis points</a:t>
            </a:r>
          </a:p>
          <a:p>
            <a:pPr>
              <a:buFontTx/>
              <a:buChar char="-"/>
            </a:pPr>
            <a:r>
              <a:rPr lang="en-US" baseline="0"/>
              <a:t>Undersampling</a:t>
            </a:r>
          </a:p>
          <a:p>
            <a:pPr>
              <a:buFontTx/>
              <a:buChar char="-"/>
            </a:pPr>
            <a:r>
              <a:rPr lang="en-US" baseline="0"/>
              <a:t>Lack of reproducibility</a:t>
            </a:r>
          </a:p>
          <a:p>
            <a:pPr>
              <a:buFontTx/>
              <a:buChar char="-"/>
            </a:pPr>
            <a:r>
              <a:rPr lang="en-US" baseline="0"/>
              <a:t>Full picture building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21610-8615-6B44-ACD9-64D346A83EF8}" type="slidenum">
              <a:rPr lang="de-DE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B5D0A-54D2-4CA9-BDDD-E6807FC92BFD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4C66D-4BA2-4F36-A96D-D9C3D003E072}" type="slidenum">
              <a:rPr lang="de-DE"/>
              <a:pPr/>
              <a:t>26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3263"/>
            <a:ext cx="4505325" cy="3379787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23" y="4291582"/>
            <a:ext cx="5033791" cy="4154040"/>
          </a:xfrm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4C66D-4BA2-4F36-A96D-D9C3D003E072}" type="slidenum">
              <a:rPr lang="de-DE"/>
              <a:pPr/>
              <a:t>34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3263"/>
            <a:ext cx="4505325" cy="3379787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23" y="4291582"/>
            <a:ext cx="5033791" cy="4154040"/>
          </a:xfrm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479EA8-72FA-4695-8C0E-13EA67E3E0DC}" type="slidenum">
              <a:rPr lang="de-DE"/>
              <a:pPr/>
              <a:t>35</a:t>
            </a:fld>
            <a:endParaRPr lang="de-DE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49775" cy="341153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9" y="4321838"/>
            <a:ext cx="5485804" cy="4096114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many instruments</a:t>
            </a:r>
          </a:p>
          <a:p>
            <a:pPr eaLnBrk="1" hangingPunct="1"/>
            <a:r>
              <a:rPr lang="en-US" smtClean="0"/>
              <a:t>Staging in order to instantly free instrument computers and run preprocessing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Instrument data transfer:</a:t>
            </a:r>
          </a:p>
          <a:p>
            <a:pPr eaLnBrk="1" hangingPunct="1"/>
            <a:r>
              <a:rPr lang="en-US" smtClean="0"/>
              <a:t> - ssh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Staging – archive transfer</a:t>
            </a:r>
          </a:p>
          <a:p>
            <a:pPr eaLnBrk="1" hangingPunct="1"/>
            <a:r>
              <a:rPr lang="en-US" smtClean="0"/>
              <a:t> - nfs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really big storage</a:t>
            </a:r>
          </a:p>
          <a:p>
            <a:pPr eaLnBrk="1" hangingPunct="1"/>
            <a:r>
              <a:rPr lang="en-US" smtClean="0"/>
              <a:t>b-fabric to track the samples</a:t>
            </a:r>
          </a:p>
          <a:p>
            <a:pPr eaLnBrk="1" hangingPunct="1"/>
            <a:endParaRPr lang="en-US" smtClean="0"/>
          </a:p>
          <a:p>
            <a:pPr eaLnBrk="1" hangingPunct="1">
              <a:buFont typeface="Wingdings" charset="2"/>
              <a:buChar char="à"/>
            </a:pPr>
            <a:r>
              <a:rPr lang="en-US" smtClean="0">
                <a:sym typeface="Wingdings" charset="2"/>
              </a:rPr>
              <a:t>data analysis software: grabs the data</a:t>
            </a:r>
          </a:p>
          <a:p>
            <a:pPr eaLnBrk="1" hangingPunct="1">
              <a:buFont typeface="Wingdings" charset="2"/>
              <a:buChar char="à"/>
            </a:pPr>
            <a:endParaRPr lang="en-US" smtClean="0">
              <a:sym typeface="Wingdings" charset="2"/>
            </a:endParaRPr>
          </a:p>
          <a:p>
            <a:pPr eaLnBrk="1" hangingPunct="1">
              <a:buFont typeface="Wingdings" charset="2"/>
              <a:buChar char="à"/>
            </a:pP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AEB6A-60EC-4540-A87D-0E9EAD541833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4C66D-4BA2-4F36-A96D-D9C3D003E072}" type="slidenum">
              <a:rPr lang="de-DE"/>
              <a:pPr/>
              <a:t>50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3263"/>
            <a:ext cx="4505325" cy="3379787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23" y="4291582"/>
            <a:ext cx="5033791" cy="4154040"/>
          </a:xfrm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92" name="Picture 24" descr="dat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762000"/>
          </a:xfrm>
          <a:prstGeom prst="rect">
            <a:avLst/>
          </a:prstGeom>
          <a:noFill/>
        </p:spPr>
      </p:pic>
      <p:pic>
        <p:nvPicPr>
          <p:cNvPr id="109591" name="Picture 2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373688"/>
            <a:ext cx="1223962" cy="1223962"/>
          </a:xfrm>
          <a:prstGeom prst="rect">
            <a:avLst/>
          </a:prstGeom>
          <a:noFill/>
        </p:spPr>
      </p:pic>
      <p:sp>
        <p:nvSpPr>
          <p:cNvPr id="109576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572000" y="6092825"/>
            <a:ext cx="4114800" cy="7651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· </a:t>
            </a:r>
          </a:p>
          <a:p>
            <a:r>
              <a:rPr lang="de-DE" dirty="0" smtClean="0"/>
              <a:t>· · ·  </a:t>
            </a:r>
            <a:r>
              <a:rPr lang="de-DE" dirty="0" smtClean="0">
                <a:solidFill>
                  <a:schemeClr val="tx1"/>
                </a:solidFill>
              </a:rPr>
              <a:t>tuerker@fgcz.ethz.ch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· </a:t>
            </a:r>
          </a:p>
          <a:p>
            <a:r>
              <a:rPr lang="de-DE" dirty="0" smtClean="0"/>
              <a:t>· · ·</a:t>
            </a:r>
            <a:r>
              <a:rPr lang="de-DE" dirty="0" smtClean="0">
                <a:solidFill>
                  <a:srgbClr val="000000"/>
                </a:solidFill>
              </a:rPr>
              <a:t>  </a:t>
            </a:r>
            <a:r>
              <a:rPr lang="de-CH" dirty="0" smtClean="0">
                <a:solidFill>
                  <a:srgbClr val="000000"/>
                </a:solidFill>
              </a:rPr>
              <a:t>Lausanne, May 8, 2009</a:t>
            </a: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/>
              <a:t>·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0958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341438"/>
            <a:ext cx="8229600" cy="396875"/>
          </a:xfrm>
        </p:spPr>
        <p:txBody>
          <a:bodyPr/>
          <a:lstStyle>
            <a:lvl1pPr>
              <a:defRPr sz="2000" b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958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2205038"/>
            <a:ext cx="8229600" cy="3814762"/>
          </a:xfrm>
        </p:spPr>
        <p:txBody>
          <a:bodyPr/>
          <a:lstStyle>
            <a:lvl1pPr marL="0" indent="0">
              <a:buFont typeface="Times" pitchFamily="18" charset="0"/>
              <a:buNone/>
              <a:defRPr sz="1600"/>
            </a:lvl1pPr>
          </a:lstStyle>
          <a:p>
            <a:r>
              <a:rPr lang="de-DE"/>
              <a:t>Master-Untertitelformat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801293D6-3270-4360-A9FE-F8A06FA96A47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58825"/>
            <a:ext cx="2057400" cy="5622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58825"/>
            <a:ext cx="6019800" cy="5622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DE720310-2D0C-436E-9BE5-D639D9939C5C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92A26A46-8FCD-4AF9-A364-75F89C77BEF5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8825"/>
            <a:ext cx="8229600" cy="36933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511333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buFont typeface="Symbol" pitchFamily="18" charset="2"/>
              <a:buChar char="-"/>
              <a:defRPr sz="1200">
                <a:latin typeface="+mn-lt"/>
              </a:defRPr>
            </a:lvl2pPr>
            <a:lvl3pPr>
              <a:buFont typeface="Courier New" pitchFamily="49" charset="0"/>
              <a:buChar char="o"/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511333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buFont typeface="Symbol" pitchFamily="18" charset="2"/>
              <a:buChar char="-"/>
              <a:defRPr sz="1200">
                <a:latin typeface="+mn-lt"/>
              </a:defRPr>
            </a:lvl2pPr>
            <a:lvl3pPr>
              <a:buFont typeface="Courier New" pitchFamily="49" charset="0"/>
              <a:buChar char="o"/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087A2DCF-5DA7-4ADD-8380-6A1CBCCF14A6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11502593-A700-4E57-9B39-06681C68C3B3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286042D5-B441-49FE-8A05-202AAAB97E07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D47335C8-AD52-48BC-BC96-62E29F9DC89C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815CF6E7-11E0-481A-A0D8-B826F1091DA6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80F42F85-EFA8-4BA8-8556-949482F4F130}" type="slidenum">
              <a:rPr lang="de-DE" b="1">
                <a:solidFill>
                  <a:schemeClr val="tx1"/>
                </a:solidFill>
              </a:rPr>
              <a:pPr/>
              <a:t>‹#›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data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58825"/>
            <a:ext cx="822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0" y="6669088"/>
            <a:ext cx="4176713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rgbClr val="0093D3"/>
                </a:solidFill>
              </a:defRPr>
            </a:lvl1pPr>
          </a:lstStyle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C5211225-87EE-42F0-8635-34F8887F8D43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Verdana" pitchFamily="34" charset="0"/>
        </a:defRPr>
      </a:lvl9pPr>
    </p:titleStyle>
    <p:bodyStyle>
      <a:lvl1pPr marL="180975" indent="-180975" algn="l" rtl="0" fontAlgn="base">
        <a:spcBef>
          <a:spcPct val="100000"/>
        </a:spcBef>
        <a:spcAft>
          <a:spcPct val="0"/>
        </a:spcAft>
        <a:buClr>
          <a:srgbClr val="0099FF"/>
        </a:buClr>
        <a:buFont typeface="Times" pitchFamily="18" charset="0"/>
        <a:buChar char="•"/>
        <a:defRPr sz="16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23888" indent="-174625" algn="l" rtl="0" fontAlgn="base">
        <a:spcBef>
          <a:spcPct val="20000"/>
        </a:spcBef>
        <a:spcAft>
          <a:spcPct val="0"/>
        </a:spcAft>
        <a:buClr>
          <a:srgbClr val="0099FF"/>
        </a:buClr>
        <a:buFont typeface="Symbol" pitchFamily="18" charset="2"/>
        <a:buChar char="-"/>
        <a:defRPr sz="1400">
          <a:solidFill>
            <a:schemeClr val="tx1"/>
          </a:solidFill>
          <a:latin typeface="Calibri" pitchFamily="34" charset="0"/>
        </a:defRPr>
      </a:lvl2pPr>
      <a:lvl3pPr marL="1074738" indent="-174625" algn="l" rtl="0" fontAlgn="base">
        <a:spcBef>
          <a:spcPct val="30000"/>
        </a:spcBef>
        <a:spcAft>
          <a:spcPct val="0"/>
        </a:spcAft>
        <a:buClr>
          <a:srgbClr val="0099FF"/>
        </a:buClr>
        <a:buFont typeface="Courier New" pitchFamily="49" charset="0"/>
        <a:buChar char="o"/>
        <a:defRPr sz="1200">
          <a:solidFill>
            <a:schemeClr val="tx1"/>
          </a:solidFill>
          <a:latin typeface="Calibri" pitchFamily="34" charset="0"/>
        </a:defRPr>
      </a:lvl3pPr>
      <a:lvl4pPr marL="1444625" indent="-1905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Times" pitchFamily="18" charset="0"/>
        <a:buChar char="•"/>
        <a:defRPr sz="1000">
          <a:solidFill>
            <a:schemeClr val="tx1"/>
          </a:solidFill>
          <a:latin typeface="Frutiger-Roman" pitchFamily="18" charset="0"/>
        </a:defRPr>
      </a:lvl4pPr>
      <a:lvl5pPr marL="1814513" indent="-1905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Times" pitchFamily="18" charset="0"/>
        <a:buChar char="-"/>
        <a:defRPr sz="1000">
          <a:solidFill>
            <a:schemeClr val="tx1"/>
          </a:solidFill>
          <a:latin typeface="Frutiger-Roman" pitchFamily="18" charset="0"/>
        </a:defRPr>
      </a:lvl5pPr>
      <a:lvl6pPr marL="2271713" indent="-1905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Times" pitchFamily="18" charset="0"/>
        <a:buChar char="-"/>
        <a:defRPr sz="1000">
          <a:solidFill>
            <a:schemeClr val="tx1"/>
          </a:solidFill>
          <a:latin typeface="Frutiger-Roman" pitchFamily="18" charset="0"/>
        </a:defRPr>
      </a:lvl6pPr>
      <a:lvl7pPr marL="2728913" indent="-1905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Times" pitchFamily="18" charset="0"/>
        <a:buChar char="-"/>
        <a:defRPr sz="1000">
          <a:solidFill>
            <a:schemeClr val="tx1"/>
          </a:solidFill>
          <a:latin typeface="Frutiger-Roman" pitchFamily="18" charset="0"/>
        </a:defRPr>
      </a:lvl7pPr>
      <a:lvl8pPr marL="3186113" indent="-1905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Times" pitchFamily="18" charset="0"/>
        <a:buChar char="-"/>
        <a:defRPr sz="1000">
          <a:solidFill>
            <a:schemeClr val="tx1"/>
          </a:solidFill>
          <a:latin typeface="Frutiger-Roman" pitchFamily="18" charset="0"/>
        </a:defRPr>
      </a:lvl8pPr>
      <a:lvl9pPr marL="3643313" indent="-1905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Times" pitchFamily="18" charset="0"/>
        <a:buChar char="-"/>
        <a:defRPr sz="1000">
          <a:solidFill>
            <a:schemeClr val="tx1"/>
          </a:solidFill>
          <a:latin typeface="Frutiger-Roman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jpeg"/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5" Type="http://schemas.openxmlformats.org/officeDocument/2006/relationships/image" Target="../media/image29.jpeg"/><Relationship Id="rId16" Type="http://schemas.openxmlformats.org/officeDocument/2006/relationships/image" Target="../media/image30.jpeg"/><Relationship Id="rId17" Type="http://schemas.openxmlformats.org/officeDocument/2006/relationships/image" Target="../media/image31.jpeg"/><Relationship Id="rId18" Type="http://schemas.openxmlformats.org/officeDocument/2006/relationships/image" Target="../media/image32.jpeg"/><Relationship Id="rId1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20" Type="http://schemas.openxmlformats.org/officeDocument/2006/relationships/image" Target="../media/image34.png"/><Relationship Id="rId21" Type="http://schemas.openxmlformats.org/officeDocument/2006/relationships/image" Target="../media/image38.jpeg"/><Relationship Id="rId22" Type="http://schemas.openxmlformats.org/officeDocument/2006/relationships/image" Target="../media/image39.jpeg"/><Relationship Id="rId23" Type="http://schemas.openxmlformats.org/officeDocument/2006/relationships/image" Target="../media/image40.jpeg"/><Relationship Id="rId24" Type="http://schemas.openxmlformats.org/officeDocument/2006/relationships/image" Target="../media/image41.png"/><Relationship Id="rId25" Type="http://schemas.openxmlformats.org/officeDocument/2006/relationships/image" Target="../media/image42.jpeg"/><Relationship Id="rId26" Type="http://schemas.openxmlformats.org/officeDocument/2006/relationships/image" Target="../media/image43.jpeg"/><Relationship Id="rId27" Type="http://schemas.openxmlformats.org/officeDocument/2006/relationships/image" Target="../media/image44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jpeg"/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5" Type="http://schemas.openxmlformats.org/officeDocument/2006/relationships/image" Target="../media/image29.jpeg"/><Relationship Id="rId16" Type="http://schemas.openxmlformats.org/officeDocument/2006/relationships/image" Target="../media/image30.jpeg"/><Relationship Id="rId17" Type="http://schemas.openxmlformats.org/officeDocument/2006/relationships/image" Target="../media/image31.jpeg"/><Relationship Id="rId18" Type="http://schemas.openxmlformats.org/officeDocument/2006/relationships/image" Target="../media/image32.jpeg"/><Relationship Id="rId1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3.png"/><Relationship Id="rId5" Type="http://schemas.openxmlformats.org/officeDocument/2006/relationships/image" Target="../media/image61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gcz-bfabric.uzh.ch/b-fabric/read-rserverreport-20877/00index.html" TargetMode="External"/><Relationship Id="rId3" Type="http://schemas.openxmlformats.org/officeDocument/2006/relationships/hyperlink" Target="http://fgcz-bfabric.uzh.ch/b-fabric/read-rserverreport-20884/00index.html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84.wmf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h.ch/" TargetMode="External"/><Relationship Id="rId4" Type="http://schemas.openxmlformats.org/officeDocument/2006/relationships/hyperlink" Target="http://www.ethz.ch/" TargetMode="External"/><Relationship Id="rId5" Type="http://schemas.openxmlformats.org/officeDocument/2006/relationships/hyperlink" Target="http://www.switch.ch/" TargetMode="External"/><Relationship Id="rId6" Type="http://schemas.openxmlformats.org/officeDocument/2006/relationships/hyperlink" Target="http://www.systemsx.ch/projects/systemsxch-projects/sybit/" TargetMode="External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fgcz-intranet.uzh.ch/publish/website_documents/bfabric/bfabric_day_order_management_demo.mov" TargetMode="External"/><Relationship Id="rId4" Type="http://schemas.openxmlformats.org/officeDocument/2006/relationships/hyperlink" Target="http://fgcz-intranet.uzh.ch/publish/website_documents/bfabric/bfabric_day_shibboleth_demo.mo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gcz-intranet.uzh.ch/publish/website_documents/bfabric/2011-05-23-B-Fabric-Day.pptx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143248"/>
            <a:ext cx="8351837" cy="35258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C. </a:t>
            </a:r>
            <a:r>
              <a:rPr lang="en-US" dirty="0" err="1" smtClean="0"/>
              <a:t>Türker</a:t>
            </a:r>
            <a:r>
              <a:rPr lang="en-US" dirty="0" smtClean="0"/>
              <a:t>, F. Akal, C. </a:t>
            </a:r>
            <a:r>
              <a:rPr lang="en-US" dirty="0" err="1" smtClean="0"/>
              <a:t>Panse</a:t>
            </a:r>
            <a:r>
              <a:rPr lang="en-US" dirty="0" smtClean="0"/>
              <a:t>, H. </a:t>
            </a:r>
            <a:r>
              <a:rPr lang="en-US" dirty="0" err="1" smtClean="0"/>
              <a:t>Rehrauer</a:t>
            </a:r>
            <a:r>
              <a:rPr lang="en-US" dirty="0" smtClean="0"/>
              <a:t>, R. </a:t>
            </a:r>
            <a:r>
              <a:rPr lang="en-US" dirty="0" err="1" smtClean="0"/>
              <a:t>Schlapbach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i="1" dirty="0" smtClean="0"/>
              <a:t>Functional Genomics Center Zurich, Switzerland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557338"/>
            <a:ext cx="8424167" cy="1508105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sz="3600" b="1" dirty="0" smtClean="0"/>
              <a:t>The New B-Fabric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b="1" dirty="0" smtClean="0"/>
              <a:t>A </a:t>
            </a:r>
            <a:r>
              <a:rPr lang="en-US" b="1" dirty="0"/>
              <a:t>Step Forward in Integrated Management of Life Sciences Projects and Data</a:t>
            </a:r>
            <a:br>
              <a:rPr lang="en-US" b="1" dirty="0"/>
            </a:br>
            <a:endParaRPr lang="en-US" sz="1600" b="1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5786" y="5786454"/>
            <a:ext cx="7901014" cy="107154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·</a:t>
            </a:r>
          </a:p>
          <a:p>
            <a:r>
              <a:rPr lang="de-DE" dirty="0" smtClean="0"/>
              <a:t>·</a:t>
            </a:r>
          </a:p>
          <a:p>
            <a:r>
              <a:rPr lang="de-DE" dirty="0" smtClean="0"/>
              <a:t>· </a:t>
            </a:r>
          </a:p>
          <a:p>
            <a:r>
              <a:rPr lang="de-DE" dirty="0" smtClean="0"/>
              <a:t>· · ·  </a:t>
            </a:r>
            <a:r>
              <a:rPr lang="de-DE" dirty="0" smtClean="0">
                <a:solidFill>
                  <a:schemeClr val="tx1"/>
                </a:solidFill>
              </a:rPr>
              <a:t>tuerker@fgcz.ethz.ch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· </a:t>
            </a:r>
          </a:p>
          <a:p>
            <a:r>
              <a:rPr lang="de-DE" dirty="0" smtClean="0"/>
              <a:t>·</a:t>
            </a:r>
          </a:p>
          <a:p>
            <a:r>
              <a:rPr lang="de-DE" dirty="0" smtClean="0"/>
              <a:t>·</a:t>
            </a:r>
          </a:p>
          <a:p>
            <a:r>
              <a:rPr lang="de-DE" dirty="0" smtClean="0"/>
              <a:t>· · ·  </a:t>
            </a:r>
            <a:r>
              <a:rPr lang="de-CH" dirty="0" smtClean="0">
                <a:solidFill>
                  <a:schemeClr val="tx1"/>
                </a:solidFill>
              </a:rPr>
              <a:t>B-Fabric Day</a:t>
            </a:r>
            <a:r>
              <a:rPr lang="de-DE" dirty="0" smtClean="0">
                <a:solidFill>
                  <a:schemeClr val="tx1"/>
                </a:solidFill>
              </a:rPr>
              <a:t>, 23. May 2011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· </a:t>
            </a:r>
          </a:p>
          <a:p>
            <a:endParaRPr lang="de-D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much, how many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10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772816"/>
            <a:ext cx="4097853" cy="3456384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08234097"/>
              </p:ext>
            </p:extLst>
          </p:nvPr>
        </p:nvGraphicFramePr>
        <p:xfrm>
          <a:off x="395536" y="2132856"/>
          <a:ext cx="4114800" cy="289705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71600"/>
                <a:gridCol w="1371600"/>
                <a:gridCol w="1371600"/>
              </a:tblGrid>
              <a:tr h="31308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31.12.02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31.12.11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5158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Staff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6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46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5158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Users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&lt;100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&gt;2000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5158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Running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Projects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28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526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5158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(Large)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Instruments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17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96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5158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3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97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6078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B-Fabric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11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883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363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12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700808"/>
            <a:ext cx="7920880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latin typeface="Calibri"/>
                <a:cs typeface="Calibri"/>
              </a:rPr>
              <a:t>In theory, there is </a:t>
            </a:r>
            <a:r>
              <a:rPr lang="en-US" sz="2800" dirty="0" smtClean="0">
                <a:latin typeface="Calibri"/>
                <a:cs typeface="Calibri"/>
              </a:rPr>
              <a:t>no difference between </a:t>
            </a:r>
            <a:r>
              <a:rPr lang="en-US" sz="2800" dirty="0">
                <a:latin typeface="Calibri"/>
                <a:cs typeface="Calibri"/>
              </a:rPr>
              <a:t>theory and practice. </a:t>
            </a:r>
            <a:r>
              <a:rPr lang="en-US" sz="2800" dirty="0" smtClean="0">
                <a:latin typeface="Calibri"/>
                <a:cs typeface="Calibri"/>
              </a:rPr>
              <a:t>In </a:t>
            </a:r>
            <a:r>
              <a:rPr lang="en-US" sz="2800" dirty="0">
                <a:latin typeface="Calibri"/>
                <a:cs typeface="Calibri"/>
              </a:rPr>
              <a:t>practice, there is.</a:t>
            </a:r>
          </a:p>
          <a:p>
            <a:pPr algn="l">
              <a:lnSpc>
                <a:spcPct val="150000"/>
              </a:lnSpc>
            </a:pPr>
            <a:endParaRPr lang="en-US" sz="2800" dirty="0">
              <a:latin typeface="Calibri"/>
              <a:cs typeface="Calibri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latin typeface="Calibri"/>
                <a:cs typeface="Calibri"/>
              </a:rPr>
              <a:t>Jan L. A. van de </a:t>
            </a:r>
            <a:r>
              <a:rPr lang="en-US" sz="1800" b="0" dirty="0" err="1">
                <a:latin typeface="Calibri"/>
                <a:cs typeface="Calibri"/>
              </a:rPr>
              <a:t>Snepscheut</a:t>
            </a:r>
            <a:endParaRPr lang="en-US" sz="1800" b="0" dirty="0">
              <a:latin typeface="Calibri"/>
              <a:cs typeface="Calibri"/>
            </a:endParaRPr>
          </a:p>
          <a:p>
            <a:pPr algn="l">
              <a:lnSpc>
                <a:spcPct val="15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883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1000100" y="1530343"/>
            <a:ext cx="6977101" cy="4756177"/>
            <a:chOff x="1000100" y="1357298"/>
            <a:chExt cx="6977101" cy="4756177"/>
          </a:xfrm>
        </p:grpSpPr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0430" y="4786322"/>
              <a:ext cx="1285884" cy="119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7554" y="3500438"/>
              <a:ext cx="1624012" cy="116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7290" y="5000636"/>
              <a:ext cx="647700" cy="50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2976" y="4143380"/>
              <a:ext cx="936625" cy="703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1357298"/>
              <a:ext cx="1042987" cy="79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5984" y="3500438"/>
              <a:ext cx="935038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4414" y="2143116"/>
              <a:ext cx="936625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2066" y="5286388"/>
              <a:ext cx="1100137" cy="82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14942" y="4357694"/>
              <a:ext cx="1008062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57422" y="1714488"/>
              <a:ext cx="936625" cy="703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18" descr="DSCN242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00430" y="2357430"/>
              <a:ext cx="1258887" cy="944562"/>
            </a:xfrm>
            <a:prstGeom prst="rect">
              <a:avLst/>
            </a:prstGeom>
            <a:noFill/>
          </p:spPr>
        </p:pic>
        <p:pic>
          <p:nvPicPr>
            <p:cNvPr id="41" name="Picture 20" descr="ABI 4700s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00628" y="1500174"/>
              <a:ext cx="1368425" cy="1027113"/>
            </a:xfrm>
            <a:prstGeom prst="rect">
              <a:avLst/>
            </a:prstGeom>
            <a:noFill/>
          </p:spPr>
        </p:pic>
        <p:pic>
          <p:nvPicPr>
            <p:cNvPr id="43" name="Picture 21" descr="LCQ_Deca_s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500826" y="3286124"/>
              <a:ext cx="1476375" cy="1109663"/>
            </a:xfrm>
            <a:prstGeom prst="rect">
              <a:avLst/>
            </a:prstGeom>
            <a:noFill/>
          </p:spPr>
        </p:pic>
        <p:pic>
          <p:nvPicPr>
            <p:cNvPr id="45" name="Picture 22" descr="LTQ2_s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572264" y="2071678"/>
              <a:ext cx="1258887" cy="944562"/>
            </a:xfrm>
            <a:prstGeom prst="rect">
              <a:avLst/>
            </a:prstGeom>
            <a:noFill/>
          </p:spPr>
        </p:pic>
        <p:pic>
          <p:nvPicPr>
            <p:cNvPr id="51" name="Picture 24" descr="Orbitrap_s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500826" y="4572008"/>
              <a:ext cx="1368425" cy="1027112"/>
            </a:xfrm>
            <a:prstGeom prst="rect">
              <a:avLst/>
            </a:prstGeom>
            <a:noFill/>
          </p:spPr>
        </p:pic>
        <p:pic>
          <p:nvPicPr>
            <p:cNvPr id="52" name="Picture 23" descr="LTQ-FT_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143504" y="2714620"/>
              <a:ext cx="1138237" cy="1512888"/>
            </a:xfrm>
            <a:prstGeom prst="rect">
              <a:avLst/>
            </a:prstGeom>
            <a:noFill/>
          </p:spPr>
        </p:pic>
        <p:pic>
          <p:nvPicPr>
            <p:cNvPr id="53" name="Picture 19" descr="Q-ToF_s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143108" y="4429132"/>
              <a:ext cx="1028700" cy="1368425"/>
            </a:xfrm>
            <a:prstGeom prst="rect">
              <a:avLst/>
            </a:prstGeom>
            <a:noFill/>
          </p:spPr>
        </p:pic>
        <p:pic>
          <p:nvPicPr>
            <p:cNvPr id="54" name="Picture 17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000100" y="3071810"/>
              <a:ext cx="10795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9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500298" y="2714620"/>
              <a:ext cx="730250" cy="54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· · ·</a:t>
            </a:r>
            <a:r>
              <a:rPr lang="de-DE" dirty="0">
                <a:solidFill>
                  <a:srgbClr val="000000"/>
                </a:solidFill>
              </a:rPr>
              <a:t>  </a:t>
            </a:r>
            <a:fld id="{37246D66-FBFF-4D6D-8447-8531A72BA56F}" type="slidenum">
              <a:rPr lang="de-DE" b="1">
                <a:solidFill>
                  <a:schemeClr val="tx1"/>
                </a:solidFill>
              </a:rPr>
              <a:pPr/>
              <a:t>13</a:t>
            </a:fld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8825"/>
            <a:ext cx="8229600" cy="400110"/>
          </a:xfrm>
        </p:spPr>
        <p:txBody>
          <a:bodyPr/>
          <a:lstStyle/>
          <a:p>
            <a:r>
              <a:rPr lang="en-US" dirty="0" smtClean="0"/>
              <a:t>Motivation for Integrative Data Management </a:t>
            </a:r>
            <a:endParaRPr lang="en-US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159750" cy="5113337"/>
          </a:xfrm>
        </p:spPr>
        <p:txBody>
          <a:bodyPr/>
          <a:lstStyle/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457200" y="1268413"/>
            <a:ext cx="4906888" cy="5113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0099FF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Observation</a:t>
            </a:r>
          </a:p>
          <a:p>
            <a:pPr marL="623888" lvl="1" indent="-174625" algn="l" eaLnBrk="1" hangingPunct="1">
              <a:lnSpc>
                <a:spcPct val="100000"/>
              </a:lnSpc>
              <a:spcBef>
                <a:spcPct val="20000"/>
              </a:spcBef>
              <a:buClr>
                <a:srgbClr val="0099FF"/>
              </a:buClr>
              <a:buFont typeface="Symbol" pitchFamily="18" charset="2"/>
              <a:buChar char="-"/>
            </a:pPr>
            <a:r>
              <a:rPr lang="en-US" sz="1400" b="0" kern="0" dirty="0" smtClean="0">
                <a:latin typeface="Calibri" pitchFamily="34" charset="0"/>
                <a:cs typeface="Calibri" pitchFamily="34" charset="0"/>
              </a:rPr>
              <a:t>data lies around: huge volumes, often unstructured, inherently distributed, usually file-based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heterogeneous systems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applications with no or poor interfaces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 or weak interaction within instruments/applications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lang="en-US" sz="1400" b="0" kern="0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rocesses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shredded in scripts &amp; command line tools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0099FF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Consequences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 reuse of research results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 reproducibility/tracking of research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 semantic search</a:t>
            </a:r>
          </a:p>
          <a:p>
            <a:pPr marL="623888" lvl="1" indent="-174625" algn="l" eaLnBrk="1" hangingPunct="1">
              <a:lnSpc>
                <a:spcPct val="100000"/>
              </a:lnSpc>
              <a:spcBef>
                <a:spcPct val="20000"/>
              </a:spcBef>
              <a:buClr>
                <a:srgbClr val="0099FF"/>
              </a:buClr>
              <a:buFont typeface="Symbol" pitchFamily="18" charset="2"/>
              <a:buChar char="-"/>
              <a:defRPr/>
            </a:pPr>
            <a:r>
              <a:rPr lang="en-US" sz="1400" b="0" kern="0" dirty="0" smtClean="0">
                <a:latin typeface="Calibri" pitchFamily="34" charset="0"/>
                <a:cs typeface="Calibri" pitchFamily="34" charset="0"/>
              </a:rPr>
              <a:t>no data quality assurance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0099FF"/>
              </a:buClr>
              <a:buSzTx/>
              <a:buFont typeface="Times" pitchFamily="18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Required</a:t>
            </a:r>
          </a:p>
          <a:p>
            <a:pPr marL="623888" marR="0" lvl="1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Symbol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Data management system linking together all relevant data and applications</a:t>
            </a:r>
          </a:p>
          <a:p>
            <a:pPr marL="1074738" marR="0" lvl="2" indent="-174625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99FF"/>
              </a:buClr>
              <a:buSzTx/>
              <a:buFont typeface="Courier New" pitchFamily="49" charset="0"/>
              <a:buChar char="o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1" name="Gruppieren 60"/>
          <p:cNvGrpSpPr/>
          <p:nvPr/>
        </p:nvGrpSpPr>
        <p:grpSpPr>
          <a:xfrm>
            <a:off x="5292080" y="58946"/>
            <a:ext cx="3744416" cy="6727640"/>
            <a:chOff x="5292080" y="58946"/>
            <a:chExt cx="3744416" cy="6727640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5292080" y="58946"/>
              <a:ext cx="3744416" cy="6727640"/>
              <a:chOff x="5292080" y="58946"/>
              <a:chExt cx="3744416" cy="6727640"/>
            </a:xfrm>
          </p:grpSpPr>
          <p:sp>
            <p:nvSpPr>
              <p:cNvPr id="48" name="Rechteck 47"/>
              <p:cNvSpPr/>
              <p:nvPr/>
            </p:nvSpPr>
            <p:spPr bwMode="auto">
              <a:xfrm>
                <a:off x="5292080" y="980728"/>
                <a:ext cx="3744416" cy="57606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ts val="8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grpSp>
            <p:nvGrpSpPr>
              <p:cNvPr id="49" name="Gruppieren 48"/>
              <p:cNvGrpSpPr/>
              <p:nvPr/>
            </p:nvGrpSpPr>
            <p:grpSpPr>
              <a:xfrm>
                <a:off x="5580536" y="58946"/>
                <a:ext cx="3420620" cy="6727640"/>
                <a:chOff x="5580536" y="58946"/>
                <a:chExt cx="3420620" cy="6727640"/>
              </a:xfrm>
            </p:grpSpPr>
            <p:sp>
              <p:nvSpPr>
                <p:cNvPr id="56" name="Oval 7"/>
                <p:cNvSpPr/>
                <p:nvPr/>
              </p:nvSpPr>
              <p:spPr>
                <a:xfrm>
                  <a:off x="5638827" y="76200"/>
                  <a:ext cx="833395" cy="344998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Peak List</a:t>
                  </a:r>
                </a:p>
              </p:txBody>
            </p:sp>
            <p:sp>
              <p:nvSpPr>
                <p:cNvPr id="57" name="Rectangle 8"/>
                <p:cNvSpPr/>
                <p:nvPr/>
              </p:nvSpPr>
              <p:spPr>
                <a:xfrm>
                  <a:off x="5635405" y="751580"/>
                  <a:ext cx="791999" cy="360000"/>
                </a:xfrm>
                <a:prstGeom prst="rect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Filtering</a:t>
                  </a:r>
                </a:p>
              </p:txBody>
            </p:sp>
            <p:sp>
              <p:nvSpPr>
                <p:cNvPr id="58" name="Oval 9"/>
                <p:cNvSpPr/>
                <p:nvPr/>
              </p:nvSpPr>
              <p:spPr>
                <a:xfrm>
                  <a:off x="5633994" y="1447800"/>
                  <a:ext cx="833395" cy="417000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Filtered Peak List</a:t>
                  </a:r>
                </a:p>
              </p:txBody>
            </p:sp>
            <p:sp>
              <p:nvSpPr>
                <p:cNvPr id="59" name="Rectangle 10"/>
                <p:cNvSpPr/>
                <p:nvPr/>
              </p:nvSpPr>
              <p:spPr>
                <a:xfrm>
                  <a:off x="5635405" y="2138386"/>
                  <a:ext cx="791999" cy="552599"/>
                </a:xfrm>
                <a:prstGeom prst="rect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Peptide Assignment</a:t>
                  </a:r>
                </a:p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Protein inference</a:t>
                  </a:r>
                </a:p>
              </p:txBody>
            </p:sp>
            <p:sp>
              <p:nvSpPr>
                <p:cNvPr id="60" name="Oval 11"/>
                <p:cNvSpPr/>
                <p:nvPr/>
              </p:nvSpPr>
              <p:spPr>
                <a:xfrm>
                  <a:off x="5641251" y="2976586"/>
                  <a:ext cx="833395" cy="380999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Protein Hits</a:t>
                  </a:r>
                </a:p>
              </p:txBody>
            </p:sp>
            <p:sp>
              <p:nvSpPr>
                <p:cNvPr id="63" name="Rectangle 12"/>
                <p:cNvSpPr/>
                <p:nvPr/>
              </p:nvSpPr>
              <p:spPr>
                <a:xfrm>
                  <a:off x="5646079" y="3668872"/>
                  <a:ext cx="791999" cy="360000"/>
                </a:xfrm>
                <a:prstGeom prst="rect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Quantitative Analysis</a:t>
                  </a:r>
                </a:p>
              </p:txBody>
            </p:sp>
            <p:sp>
              <p:nvSpPr>
                <p:cNvPr id="66" name="Oval 13"/>
                <p:cNvSpPr/>
                <p:nvPr/>
              </p:nvSpPr>
              <p:spPr>
                <a:xfrm>
                  <a:off x="5580536" y="4407504"/>
                  <a:ext cx="984918" cy="432792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rmAutofit/>
                </a:bodyPr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Protein Concentration Log Ratio</a:t>
                  </a:r>
                </a:p>
              </p:txBody>
            </p:sp>
            <p:sp>
              <p:nvSpPr>
                <p:cNvPr id="67" name="Rectangle 14"/>
                <p:cNvSpPr/>
                <p:nvPr/>
              </p:nvSpPr>
              <p:spPr>
                <a:xfrm>
                  <a:off x="5660593" y="5334000"/>
                  <a:ext cx="791999" cy="360000"/>
                </a:xfrm>
                <a:prstGeom prst="rect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Pathway Analysis</a:t>
                  </a:r>
                </a:p>
              </p:txBody>
            </p:sp>
            <p:sp>
              <p:nvSpPr>
                <p:cNvPr id="68" name="Oval 15"/>
                <p:cNvSpPr/>
                <p:nvPr/>
              </p:nvSpPr>
              <p:spPr>
                <a:xfrm>
                  <a:off x="5667431" y="6096000"/>
                  <a:ext cx="833395" cy="417000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solidFill>
                    <a:srgbClr val="000000"/>
                  </a:solidFill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  <a:latin typeface="Calibri" pitchFamily="34" charset="0"/>
                    </a:rPr>
                    <a:t>Flux Regulation</a:t>
                  </a:r>
                </a:p>
              </p:txBody>
            </p:sp>
            <p:cxnSp>
              <p:nvCxnSpPr>
                <p:cNvPr id="69" name="Straight Arrow Connector 16"/>
                <p:cNvCxnSpPr>
                  <a:stCxn id="56" idx="4"/>
                  <a:endCxn id="57" idx="0"/>
                </p:cNvCxnSpPr>
                <p:nvPr/>
              </p:nvCxnSpPr>
              <p:spPr>
                <a:xfrm rot="5400000">
                  <a:off x="5878274" y="574329"/>
                  <a:ext cx="330382" cy="24120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17"/>
                <p:cNvCxnSpPr>
                  <a:stCxn id="57" idx="2"/>
                  <a:endCxn id="58" idx="0"/>
                </p:cNvCxnSpPr>
                <p:nvPr/>
              </p:nvCxnSpPr>
              <p:spPr>
                <a:xfrm rot="16200000" flipH="1">
                  <a:off x="5872938" y="1270046"/>
                  <a:ext cx="336220" cy="19287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18"/>
                <p:cNvCxnSpPr>
                  <a:stCxn id="58" idx="4"/>
                  <a:endCxn id="59" idx="0"/>
                </p:cNvCxnSpPr>
                <p:nvPr/>
              </p:nvCxnSpPr>
              <p:spPr>
                <a:xfrm rot="5400000">
                  <a:off x="5904256" y="1991950"/>
                  <a:ext cx="273586" cy="19287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19"/>
                <p:cNvCxnSpPr>
                  <a:stCxn id="59" idx="2"/>
                  <a:endCxn id="60" idx="0"/>
                </p:cNvCxnSpPr>
                <p:nvPr/>
              </p:nvCxnSpPr>
              <p:spPr>
                <a:xfrm rot="16200000" flipH="1">
                  <a:off x="5901877" y="2820513"/>
                  <a:ext cx="285601" cy="26544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20"/>
                <p:cNvCxnSpPr>
                  <a:stCxn id="66" idx="4"/>
                  <a:endCxn id="67" idx="0"/>
                </p:cNvCxnSpPr>
                <p:nvPr/>
              </p:nvCxnSpPr>
              <p:spPr>
                <a:xfrm rot="5400000">
                  <a:off x="5817942" y="5078947"/>
                  <a:ext cx="493704" cy="16402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21"/>
                <p:cNvCxnSpPr>
                  <a:stCxn id="60" idx="4"/>
                  <a:endCxn id="63" idx="0"/>
                </p:cNvCxnSpPr>
                <p:nvPr/>
              </p:nvCxnSpPr>
              <p:spPr>
                <a:xfrm rot="5400000">
                  <a:off x="5894371" y="3505293"/>
                  <a:ext cx="311287" cy="15870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22"/>
                <p:cNvCxnSpPr>
                  <a:stCxn id="63" idx="2"/>
                  <a:endCxn id="66" idx="0"/>
                </p:cNvCxnSpPr>
                <p:nvPr/>
              </p:nvCxnSpPr>
              <p:spPr>
                <a:xfrm rot="16200000" flipH="1">
                  <a:off x="5868221" y="4202730"/>
                  <a:ext cx="378632" cy="30916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23"/>
                <p:cNvCxnSpPr>
                  <a:stCxn id="67" idx="2"/>
                  <a:endCxn id="68" idx="0"/>
                </p:cNvCxnSpPr>
                <p:nvPr/>
              </p:nvCxnSpPr>
              <p:spPr>
                <a:xfrm rot="16200000" flipH="1">
                  <a:off x="5869361" y="5881232"/>
                  <a:ext cx="402000" cy="27536"/>
                </a:xfrm>
                <a:prstGeom prst="straightConnector1">
                  <a:avLst/>
                </a:prstGeom>
                <a:solidFill>
                  <a:srgbClr val="0099FF"/>
                </a:solidFill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>
                  <a:outerShdw blurRad="50800" dist="38100" dir="2700000" algn="br" rotWithShape="0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8" name="Picture 25"/>
                <p:cNvPicPr>
                  <a:picLocks/>
                </p:cNvPicPr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6589156" y="4622907"/>
                  <a:ext cx="2412000" cy="2163679"/>
                </a:xfrm>
                <a:prstGeom prst="rect">
                  <a:avLst/>
                </a:prstGeom>
                <a:solidFill>
                  <a:srgbClr val="0099FF"/>
                </a:solidFill>
                <a:ln w="15875" cap="sq" cmpd="sng" algn="ctr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79" name="Picture 26"/>
                <p:cNvPicPr>
                  <a:picLocks/>
                </p:cNvPicPr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6578393" y="58946"/>
                  <a:ext cx="2412000" cy="1888192"/>
                </a:xfrm>
                <a:prstGeom prst="rect">
                  <a:avLst/>
                </a:prstGeom>
                <a:solidFill>
                  <a:srgbClr val="0099FF"/>
                </a:solidFill>
                <a:ln w="15875" cap="sq" cmpd="sng" algn="ctr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80" name="Picture 27"/>
                <p:cNvPicPr>
                  <a:picLocks/>
                </p:cNvPicPr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6585631" y="2029900"/>
                  <a:ext cx="2412000" cy="2509502"/>
                </a:xfrm>
                <a:prstGeom prst="rect">
                  <a:avLst/>
                </a:prstGeom>
                <a:solidFill>
                  <a:srgbClr val="0099FF"/>
                </a:solidFill>
                <a:ln w="15875" cap="sq" cmpd="sng" algn="ctr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</p:grpSp>
        <p:cxnSp>
          <p:nvCxnSpPr>
            <p:cNvPr id="77" name="Elbow Connector 24"/>
            <p:cNvCxnSpPr>
              <a:stCxn id="56" idx="2"/>
              <a:endCxn id="63" idx="1"/>
            </p:cNvCxnSpPr>
            <p:nvPr/>
          </p:nvCxnSpPr>
          <p:spPr>
            <a:xfrm rot="10800000" flipH="1" flipV="1">
              <a:off x="5638827" y="248698"/>
              <a:ext cx="7252" cy="3600173"/>
            </a:xfrm>
            <a:prstGeom prst="bentConnector3">
              <a:avLst>
                <a:gd name="adj1" fmla="val -3152234"/>
              </a:avLst>
            </a:prstGeom>
            <a:solidFill>
              <a:srgbClr val="0099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1000100" y="1530343"/>
            <a:ext cx="6977101" cy="4756177"/>
            <a:chOff x="1000100" y="1357298"/>
            <a:chExt cx="6977101" cy="4756177"/>
          </a:xfrm>
        </p:grpSpPr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0430" y="4786322"/>
              <a:ext cx="1285884" cy="119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7554" y="3500438"/>
              <a:ext cx="1624012" cy="116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7290" y="5000636"/>
              <a:ext cx="647700" cy="50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2976" y="4143380"/>
              <a:ext cx="936625" cy="703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1357298"/>
              <a:ext cx="1042987" cy="79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5984" y="3500438"/>
              <a:ext cx="935038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4414" y="2143116"/>
              <a:ext cx="936625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2066" y="5286388"/>
              <a:ext cx="1100137" cy="82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14942" y="4357694"/>
              <a:ext cx="1008062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57422" y="1714488"/>
              <a:ext cx="936625" cy="703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18" descr="DSCN242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00430" y="2357430"/>
              <a:ext cx="1258887" cy="944562"/>
            </a:xfrm>
            <a:prstGeom prst="rect">
              <a:avLst/>
            </a:prstGeom>
            <a:noFill/>
          </p:spPr>
        </p:pic>
        <p:pic>
          <p:nvPicPr>
            <p:cNvPr id="41" name="Picture 20" descr="ABI 4700s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00628" y="1500174"/>
              <a:ext cx="1368425" cy="1027113"/>
            </a:xfrm>
            <a:prstGeom prst="rect">
              <a:avLst/>
            </a:prstGeom>
            <a:noFill/>
          </p:spPr>
        </p:pic>
        <p:pic>
          <p:nvPicPr>
            <p:cNvPr id="43" name="Picture 21" descr="LCQ_Deca_s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500826" y="3286124"/>
              <a:ext cx="1476375" cy="1109663"/>
            </a:xfrm>
            <a:prstGeom prst="rect">
              <a:avLst/>
            </a:prstGeom>
            <a:noFill/>
          </p:spPr>
        </p:pic>
        <p:pic>
          <p:nvPicPr>
            <p:cNvPr id="45" name="Picture 22" descr="LTQ2_s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572264" y="2071678"/>
              <a:ext cx="1258887" cy="944562"/>
            </a:xfrm>
            <a:prstGeom prst="rect">
              <a:avLst/>
            </a:prstGeom>
            <a:noFill/>
          </p:spPr>
        </p:pic>
        <p:pic>
          <p:nvPicPr>
            <p:cNvPr id="51" name="Picture 24" descr="Orbitrap_s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500826" y="4572008"/>
              <a:ext cx="1368425" cy="1027112"/>
            </a:xfrm>
            <a:prstGeom prst="rect">
              <a:avLst/>
            </a:prstGeom>
            <a:noFill/>
          </p:spPr>
        </p:pic>
        <p:pic>
          <p:nvPicPr>
            <p:cNvPr id="52" name="Picture 23" descr="LTQ-FT_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143504" y="2714620"/>
              <a:ext cx="1138237" cy="1512888"/>
            </a:xfrm>
            <a:prstGeom prst="rect">
              <a:avLst/>
            </a:prstGeom>
            <a:noFill/>
          </p:spPr>
        </p:pic>
        <p:pic>
          <p:nvPicPr>
            <p:cNvPr id="53" name="Picture 19" descr="Q-ToF_s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143108" y="4429132"/>
              <a:ext cx="1028700" cy="1368425"/>
            </a:xfrm>
            <a:prstGeom prst="rect">
              <a:avLst/>
            </a:prstGeom>
            <a:noFill/>
          </p:spPr>
        </p:pic>
        <p:pic>
          <p:nvPicPr>
            <p:cNvPr id="54" name="Picture 17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000100" y="3071810"/>
              <a:ext cx="10795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9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500298" y="2714620"/>
              <a:ext cx="730250" cy="54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5" name="Picture 24" descr="Bildschirminhalt erfassen-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14348" y="1272615"/>
            <a:ext cx="7391174" cy="54557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· · ·</a:t>
            </a:r>
            <a:r>
              <a:rPr lang="de-DE" dirty="0">
                <a:solidFill>
                  <a:srgbClr val="000000"/>
                </a:solidFill>
              </a:rPr>
              <a:t>  </a:t>
            </a:r>
            <a:fld id="{37246D66-FBFF-4D6D-8447-8531A72BA56F}" type="slidenum">
              <a:rPr lang="de-DE" b="1">
                <a:solidFill>
                  <a:schemeClr val="tx1"/>
                </a:solidFill>
              </a:rPr>
              <a:pPr/>
              <a:t>14</a:t>
            </a:fld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8825"/>
            <a:ext cx="8229600" cy="400110"/>
          </a:xfrm>
        </p:spPr>
        <p:txBody>
          <a:bodyPr/>
          <a:lstStyle/>
          <a:p>
            <a:r>
              <a:rPr lang="en-US" dirty="0" smtClean="0"/>
              <a:t>B-Fabric - </a:t>
            </a:r>
            <a:r>
              <a:rPr lang="en-US" dirty="0"/>
              <a:t>The FGCZ Approach to </a:t>
            </a:r>
            <a:r>
              <a:rPr lang="en-US" dirty="0" smtClean="0"/>
              <a:t>Project and Data Management  </a:t>
            </a:r>
            <a:endParaRPr lang="en-US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159750" cy="5113337"/>
          </a:xfrm>
        </p:spPr>
        <p:txBody>
          <a:bodyPr/>
          <a:lstStyle/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  <a:p>
            <a:pPr marL="266700" indent="-266700">
              <a:buFont typeface="Times" pitchFamily="18" charset="0"/>
              <a:buNone/>
            </a:pPr>
            <a:endParaRPr lang="en-US" sz="1400" u="sng" dirty="0" smtClean="0"/>
          </a:p>
        </p:txBody>
      </p:sp>
      <p:grpSp>
        <p:nvGrpSpPr>
          <p:cNvPr id="3" name="Group 27"/>
          <p:cNvGrpSpPr/>
          <p:nvPr/>
        </p:nvGrpSpPr>
        <p:grpSpPr>
          <a:xfrm>
            <a:off x="50886" y="5031989"/>
            <a:ext cx="1928826" cy="1637371"/>
            <a:chOff x="357159" y="2052000"/>
            <a:chExt cx="1928826" cy="1637371"/>
          </a:xfrm>
          <a:scene3d>
            <a:camera prst="isometricOffAxis1Right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178188" name="Text Box 12"/>
            <p:cNvSpPr txBox="1">
              <a:spLocks noChangeArrowheads="1"/>
            </p:cNvSpPr>
            <p:nvPr/>
          </p:nvSpPr>
          <p:spPr bwMode="auto">
            <a:xfrm>
              <a:off x="357159" y="2052000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Secure Transparent 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Data Storage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78181" name="Picture 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28662" y="2786058"/>
              <a:ext cx="857256" cy="686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4" name="Group 45"/>
          <p:cNvGrpSpPr/>
          <p:nvPr/>
        </p:nvGrpSpPr>
        <p:grpSpPr>
          <a:xfrm>
            <a:off x="1547664" y="5031989"/>
            <a:ext cx="1928826" cy="1637371"/>
            <a:chOff x="2500298" y="1714488"/>
            <a:chExt cx="1928826" cy="1637371"/>
          </a:xfrm>
          <a:scene3d>
            <a:camera prst="isometricOffAxis1Right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2500298" y="1714488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Data Capture 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and Annotation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78193" name="Picture 17" descr="weber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000364" y="2482052"/>
              <a:ext cx="928694" cy="547632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5" name="Group 46"/>
          <p:cNvGrpSpPr/>
          <p:nvPr/>
        </p:nvGrpSpPr>
        <p:grpSpPr>
          <a:xfrm>
            <a:off x="2987824" y="5031989"/>
            <a:ext cx="1928826" cy="1637371"/>
            <a:chOff x="2500298" y="5143512"/>
            <a:chExt cx="1928826" cy="1637371"/>
          </a:xfrm>
          <a:scene3d>
            <a:camera prst="isometricOffAxis1Right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2500298" y="5143512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Data </a:t>
              </a:r>
              <a:r>
                <a:rPr lang="en-US" sz="1400" dirty="0" err="1" smtClean="0">
                  <a:latin typeface="Calibri" pitchFamily="34" charset="0"/>
                  <a:cs typeface="Calibri" pitchFamily="34" charset="0"/>
                </a:rPr>
                <a:t>Curation</a:t>
              </a: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143240" y="5715016"/>
              <a:ext cx="573571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6" name="Group 47"/>
          <p:cNvGrpSpPr/>
          <p:nvPr/>
        </p:nvGrpSpPr>
        <p:grpSpPr>
          <a:xfrm>
            <a:off x="4443374" y="5031989"/>
            <a:ext cx="1928826" cy="1637371"/>
            <a:chOff x="4572000" y="1714488"/>
            <a:chExt cx="1928826" cy="1637371"/>
          </a:xfrm>
          <a:scene3d>
            <a:camera prst="perspectiveContrastingLeftFacing" fov="0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4572000" y="1714488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Unified Web-based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Data Access/Provision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78183" name="Picture 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072066" y="2428868"/>
              <a:ext cx="1000132" cy="72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7" name="Group 48"/>
          <p:cNvGrpSpPr/>
          <p:nvPr/>
        </p:nvGrpSpPr>
        <p:grpSpPr>
          <a:xfrm>
            <a:off x="5940152" y="5031989"/>
            <a:ext cx="1928826" cy="1637371"/>
            <a:chOff x="4572000" y="3434703"/>
            <a:chExt cx="1928826" cy="1637371"/>
          </a:xfrm>
          <a:scene3d>
            <a:camera prst="perspectiveContrastingLeftFacing" fov="0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4572000" y="3434703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Ad-hoc Transparent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Information Retrieval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78180" name="Picture 4" descr="datasearch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929190" y="4214818"/>
              <a:ext cx="1272752" cy="681176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8" name="Group 49"/>
          <p:cNvGrpSpPr/>
          <p:nvPr/>
        </p:nvGrpSpPr>
        <p:grpSpPr>
          <a:xfrm>
            <a:off x="7323694" y="5031989"/>
            <a:ext cx="1928826" cy="1637371"/>
            <a:chOff x="2500298" y="3429000"/>
            <a:chExt cx="1928826" cy="1637371"/>
          </a:xfrm>
          <a:scene3d>
            <a:camera prst="perspectiveContrastingLeftFacing" fov="0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>
              <a:off x="2500298" y="3429000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Run/Feed External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Applications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928926" y="4119397"/>
              <a:ext cx="1214446" cy="806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9" name="Group 27"/>
          <p:cNvGrpSpPr/>
          <p:nvPr/>
        </p:nvGrpSpPr>
        <p:grpSpPr>
          <a:xfrm>
            <a:off x="179512" y="3068960"/>
            <a:ext cx="1928826" cy="1637371"/>
            <a:chOff x="357159" y="2052000"/>
            <a:chExt cx="1928826" cy="1637371"/>
          </a:xfrm>
          <a:scene3d>
            <a:camera prst="isometricOffAxis1Right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61" name="Text Box 12"/>
            <p:cNvSpPr txBox="1">
              <a:spLocks noChangeArrowheads="1"/>
            </p:cNvSpPr>
            <p:nvPr/>
          </p:nvSpPr>
          <p:spPr bwMode="auto">
            <a:xfrm>
              <a:off x="357159" y="2052000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User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Management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28662" y="2786058"/>
              <a:ext cx="857256" cy="686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10" name="Group 27"/>
          <p:cNvGrpSpPr/>
          <p:nvPr/>
        </p:nvGrpSpPr>
        <p:grpSpPr>
          <a:xfrm>
            <a:off x="7323694" y="3068960"/>
            <a:ext cx="1928826" cy="1637371"/>
            <a:chOff x="357159" y="2052000"/>
            <a:chExt cx="1928826" cy="1637371"/>
          </a:xfrm>
          <a:scene3d>
            <a:camera prst="isometricOffAxis1Right">
              <a:rot lat="600000" lon="19800000" rev="0"/>
            </a:camera>
            <a:lightRig rig="flood" dir="t">
              <a:rot lat="0" lon="0" rev="13800000"/>
            </a:lightRig>
          </a:scene3d>
        </p:grpSpPr>
        <p:sp>
          <p:nvSpPr>
            <p:cNvPr id="64" name="Text Box 12"/>
            <p:cNvSpPr txBox="1">
              <a:spLocks noChangeArrowheads="1"/>
            </p:cNvSpPr>
            <p:nvPr/>
          </p:nvSpPr>
          <p:spPr bwMode="auto">
            <a:xfrm>
              <a:off x="357159" y="2052000"/>
              <a:ext cx="1928826" cy="16373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Project Life Cycle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Management</a:t>
              </a: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 smtClean="0"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10000"/>
                </a:spcBef>
              </a:pP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65" name="Picture 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28662" y="2786058"/>
              <a:ext cx="857256" cy="686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Bildschirminhalt erfassen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5789" y="3714752"/>
            <a:ext cx="2185367" cy="2071702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B-Fabric Philosophy: Be generic enough to capture any relevant data</a:t>
            </a:r>
            <a:endParaRPr lang="de-CH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94968" y="1571612"/>
            <a:ext cx="1428760" cy="357190"/>
          </a:xfrm>
          <a:prstGeom prst="roundRect">
            <a:avLst/>
          </a:prstGeom>
          <a:solidFill>
            <a:srgbClr val="00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Sample/Extract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smtClean="0">
                <a:solidFill>
                  <a:schemeClr val="bg1"/>
                </a:solidFill>
              </a:rPr>
              <a:t>Preparation</a:t>
            </a:r>
            <a:endParaRPr kumimoji="0" lang="de-CH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855208" y="2071678"/>
            <a:ext cx="1428760" cy="357190"/>
          </a:xfrm>
          <a:prstGeom prst="roundRect">
            <a:avLst/>
          </a:prstGeom>
          <a:solidFill>
            <a:srgbClr val="00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Mass Spectrometry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5148064" y="1571612"/>
            <a:ext cx="1428760" cy="357190"/>
          </a:xfrm>
          <a:prstGeom prst="roundRect">
            <a:avLst/>
          </a:prstGeom>
          <a:solidFill>
            <a:srgbClr val="00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Data Reduction 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smtClean="0">
                <a:solidFill>
                  <a:schemeClr val="bg1"/>
                </a:solidFill>
              </a:rPr>
              <a:t>Conversion</a:t>
            </a:r>
            <a:endParaRPr kumimoji="0" lang="de-CH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cxnSp>
        <p:nvCxnSpPr>
          <p:cNvPr id="22" name="Straight Arrow Connector 21"/>
          <p:cNvCxnSpPr>
            <a:stCxn id="3" idx="2"/>
            <a:endCxn id="6" idx="1"/>
          </p:cNvCxnSpPr>
          <p:nvPr/>
        </p:nvCxnSpPr>
        <p:spPr bwMode="auto">
          <a:xfrm>
            <a:off x="1409348" y="1928802"/>
            <a:ext cx="1445860" cy="32147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2" name="Straight Arrow Connector 31"/>
          <p:cNvCxnSpPr>
            <a:stCxn id="6" idx="0"/>
            <a:endCxn id="20" idx="1"/>
          </p:cNvCxnSpPr>
          <p:nvPr/>
        </p:nvCxnSpPr>
        <p:spPr bwMode="auto">
          <a:xfrm flipV="1">
            <a:off x="3569588" y="1750207"/>
            <a:ext cx="1578476" cy="32147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8" name="Rounded Rectangle 47"/>
          <p:cNvSpPr/>
          <p:nvPr/>
        </p:nvSpPr>
        <p:spPr bwMode="auto">
          <a:xfrm>
            <a:off x="6455608" y="2071678"/>
            <a:ext cx="1428760" cy="357190"/>
          </a:xfrm>
          <a:prstGeom prst="roundRect">
            <a:avLst/>
          </a:prstGeom>
          <a:solidFill>
            <a:srgbClr val="00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de-CH" dirty="0" smtClean="0">
                <a:solidFill>
                  <a:schemeClr val="bg1"/>
                </a:solidFill>
              </a:rPr>
              <a:t>Search Preparation</a:t>
            </a:r>
            <a:endParaRPr kumimoji="0" lang="de-CH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7572396" y="1571612"/>
            <a:ext cx="1428760" cy="357190"/>
          </a:xfrm>
          <a:prstGeom prst="roundRect">
            <a:avLst/>
          </a:prstGeom>
          <a:solidFill>
            <a:srgbClr val="00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de-CH" dirty="0" smtClean="0">
                <a:solidFill>
                  <a:schemeClr val="bg1"/>
                </a:solidFill>
              </a:rPr>
              <a:t>“</a:t>
            </a:r>
            <a:r>
              <a:rPr kumimoji="0" lang="de-CH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Database“ Search</a:t>
            </a:r>
          </a:p>
        </p:txBody>
      </p:sp>
      <p:cxnSp>
        <p:nvCxnSpPr>
          <p:cNvPr id="50" name="Straight Arrow Connector 49"/>
          <p:cNvCxnSpPr>
            <a:stCxn id="48" idx="0"/>
            <a:endCxn id="49" idx="1"/>
          </p:cNvCxnSpPr>
          <p:nvPr/>
        </p:nvCxnSpPr>
        <p:spPr bwMode="auto">
          <a:xfrm flipV="1">
            <a:off x="7169988" y="1750207"/>
            <a:ext cx="402408" cy="32147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>
            <a:stCxn id="20" idx="2"/>
            <a:endCxn id="48" idx="1"/>
          </p:cNvCxnSpPr>
          <p:nvPr/>
        </p:nvCxnSpPr>
        <p:spPr bwMode="auto">
          <a:xfrm>
            <a:off x="5862444" y="1928802"/>
            <a:ext cx="593164" cy="32147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0" name="Straight Arrow Connector 69"/>
          <p:cNvCxnSpPr>
            <a:stCxn id="49" idx="2"/>
          </p:cNvCxnSpPr>
          <p:nvPr/>
        </p:nvCxnSpPr>
        <p:spPr bwMode="auto">
          <a:xfrm rot="16200000" flipH="1">
            <a:off x="8251057" y="1964521"/>
            <a:ext cx="428628" cy="3571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67" name="Picture 66" descr="Bildschirminhalt erfassen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1211" y="3714752"/>
            <a:ext cx="2163146" cy="2050637"/>
          </a:xfrm>
          <a:prstGeom prst="rect">
            <a:avLst/>
          </a:prstGeom>
        </p:spPr>
      </p:pic>
      <p:pic>
        <p:nvPicPr>
          <p:cNvPr id="69" name="Picture 68" descr="Bildschirminhalt erfassen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838" y="3714025"/>
            <a:ext cx="2163146" cy="2050637"/>
          </a:xfrm>
          <a:prstGeom prst="rect">
            <a:avLst/>
          </a:prstGeom>
        </p:spPr>
      </p:pic>
      <p:sp>
        <p:nvSpPr>
          <p:cNvPr id="79" name="Flowchart: Stored Data 78"/>
          <p:cNvSpPr/>
          <p:nvPr/>
        </p:nvSpPr>
        <p:spPr bwMode="auto">
          <a:xfrm flipH="1">
            <a:off x="71406" y="3214686"/>
            <a:ext cx="2214578" cy="428628"/>
          </a:xfrm>
          <a:prstGeom prst="flowChartOnlineStorag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Register</a:t>
            </a:r>
          </a:p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smtClean="0">
                <a:solidFill>
                  <a:schemeClr val="bg1"/>
                </a:solidFill>
              </a:rPr>
              <a:t>Sample</a:t>
            </a:r>
            <a:endParaRPr kumimoji="0" lang="de-CH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1" name="Picture 80" descr="Bildschirminhalt erfassen-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3714752"/>
            <a:ext cx="2221360" cy="2071702"/>
          </a:xfrm>
          <a:prstGeom prst="rect">
            <a:avLst/>
          </a:prstGeom>
        </p:spPr>
      </p:pic>
      <p:sp>
        <p:nvSpPr>
          <p:cNvPr id="83" name="Flowchart: Stored Data 82"/>
          <p:cNvSpPr/>
          <p:nvPr/>
        </p:nvSpPr>
        <p:spPr bwMode="auto">
          <a:xfrm flipH="1">
            <a:off x="2143108" y="3214686"/>
            <a:ext cx="2357454" cy="428628"/>
          </a:xfrm>
          <a:prstGeom prst="flowChartOnlineStorag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Register</a:t>
            </a:r>
          </a:p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smtClean="0">
                <a:solidFill>
                  <a:schemeClr val="bg1"/>
                </a:solidFill>
              </a:rPr>
              <a:t>Extract</a:t>
            </a:r>
            <a:endParaRPr kumimoji="0" lang="de-CH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5" name="Flowchart: Stored Data 84"/>
          <p:cNvSpPr/>
          <p:nvPr/>
        </p:nvSpPr>
        <p:spPr bwMode="auto">
          <a:xfrm flipH="1">
            <a:off x="6715140" y="3214686"/>
            <a:ext cx="2286016" cy="428628"/>
          </a:xfrm>
          <a:prstGeom prst="flowChartOnlineStorag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de-CH" dirty="0" smtClean="0">
                <a:solidFill>
                  <a:schemeClr val="bg1"/>
                </a:solidFill>
              </a:rPr>
              <a:t>Create Workunit:</a:t>
            </a:r>
          </a:p>
          <a:p>
            <a:pPr algn="ctr">
              <a:lnSpc>
                <a:spcPct val="100000"/>
              </a:lnSpc>
            </a:pPr>
            <a:r>
              <a:rPr lang="de-CH" dirty="0" smtClean="0">
                <a:solidFill>
                  <a:schemeClr val="bg1"/>
                </a:solidFill>
              </a:rPr>
              <a:t>ProteinSearch</a:t>
            </a:r>
          </a:p>
        </p:txBody>
      </p:sp>
      <p:sp>
        <p:nvSpPr>
          <p:cNvPr id="86" name="Flowchart: Stored Data 85"/>
          <p:cNvSpPr/>
          <p:nvPr/>
        </p:nvSpPr>
        <p:spPr bwMode="auto">
          <a:xfrm flipH="1">
            <a:off x="4429124" y="3214686"/>
            <a:ext cx="2357454" cy="428628"/>
          </a:xfrm>
          <a:prstGeom prst="flowChartOnlineStorag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Create Workunit:</a:t>
            </a:r>
          </a:p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smtClean="0">
                <a:solidFill>
                  <a:schemeClr val="bg1"/>
                </a:solidFill>
              </a:rPr>
              <a:t>Orbitrap Experiment</a:t>
            </a:r>
            <a:endParaRPr kumimoji="0" lang="de-CH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cxnSp>
        <p:nvCxnSpPr>
          <p:cNvPr id="87" name="Elbow Connector 57"/>
          <p:cNvCxnSpPr/>
          <p:nvPr/>
        </p:nvCxnSpPr>
        <p:spPr bwMode="auto">
          <a:xfrm rot="16200000" flipV="1">
            <a:off x="4398679" y="1983567"/>
            <a:ext cx="1303745" cy="1099973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100" name="Elbow Connector 57"/>
          <p:cNvCxnSpPr>
            <a:stCxn id="85" idx="0"/>
          </p:cNvCxnSpPr>
          <p:nvPr/>
        </p:nvCxnSpPr>
        <p:spPr bwMode="auto">
          <a:xfrm rot="5400000" flipH="1" flipV="1">
            <a:off x="7572397" y="2357429"/>
            <a:ext cx="1143008" cy="571506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0" y="6669088"/>
            <a:ext cx="4176713" cy="188912"/>
          </a:xfrm>
        </p:spPr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E6482FB0-1D2F-4C52-8502-AD9B1E365B29}" type="slidenum">
              <a:rPr lang="de-DE" b="1">
                <a:solidFill>
                  <a:schemeClr val="tx1"/>
                </a:solidFill>
              </a:rPr>
              <a:pPr/>
              <a:t>15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B-Fabric History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286042D5-B441-49FE-8A05-202AAAB97E07}" type="slidenum">
              <a:rPr lang="de-DE" b="1" smtClean="0">
                <a:solidFill>
                  <a:schemeClr val="tx1"/>
                </a:solidFill>
              </a:rPr>
              <a:pPr/>
              <a:t>16</a:t>
            </a:fld>
            <a:endParaRPr lang="de-DE" b="1">
              <a:solidFill>
                <a:schemeClr val="tx1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88910123"/>
              </p:ext>
            </p:extLst>
          </p:nvPr>
        </p:nvGraphicFramePr>
        <p:xfrm>
          <a:off x="107504" y="980728"/>
          <a:ext cx="8928992" cy="5616624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489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419872" y="4149080"/>
            <a:ext cx="5652119" cy="2498834"/>
          </a:xfrm>
          <a:prstGeom prst="rect">
            <a:avLst/>
          </a:prstGeom>
          <a:ln w="6350">
            <a:solidFill>
              <a:srgbClr val="0099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B-Fabric: What has changed?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8413"/>
            <a:ext cx="2962672" cy="5113337"/>
          </a:xfrm>
        </p:spPr>
        <p:txBody>
          <a:bodyPr/>
          <a:lstStyle/>
          <a:p>
            <a:r>
              <a:rPr lang="en-US" smtClean="0"/>
              <a:t>Externally</a:t>
            </a:r>
          </a:p>
          <a:p>
            <a:pPr lvl="1"/>
            <a:r>
              <a:rPr lang="en-US" smtClean="0"/>
              <a:t>At first sight not much!</a:t>
            </a:r>
          </a:p>
          <a:p>
            <a:pPr lvl="1"/>
            <a:r>
              <a:rPr lang="en-US" smtClean="0"/>
              <a:t>Major Issue: Integration of B-Fabric with Project Request</a:t>
            </a:r>
          </a:p>
          <a:p>
            <a:pPr lvl="1"/>
            <a:r>
              <a:rPr lang="en-US" smtClean="0"/>
              <a:t>Revised organization of data</a:t>
            </a:r>
          </a:p>
          <a:p>
            <a:pPr lvl="1"/>
            <a:r>
              <a:rPr lang="en-US" smtClean="0"/>
              <a:t>Some new features</a:t>
            </a:r>
          </a:p>
          <a:p>
            <a:r>
              <a:rPr lang="en-US" smtClean="0"/>
              <a:t>Internally</a:t>
            </a:r>
          </a:p>
          <a:p>
            <a:pPr lvl="1"/>
            <a:r>
              <a:rPr lang="en-US" smtClean="0"/>
              <a:t>completely new based on new technologies</a:t>
            </a:r>
          </a:p>
          <a:p>
            <a:pPr lvl="1"/>
            <a:r>
              <a:rPr lang="en-US" smtClean="0"/>
              <a:t>code reengineered</a:t>
            </a:r>
          </a:p>
          <a:p>
            <a:pPr lvl="1"/>
            <a:endParaRPr lang="en-US" smtClean="0"/>
          </a:p>
          <a:p>
            <a:r>
              <a:rPr lang="en-US" smtClean="0"/>
              <a:t>Main advantage: Single integrated tool!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286042D5-B441-49FE-8A05-202AAAB97E07}" type="slidenum">
              <a:rPr lang="en-US" b="1" smtClean="0">
                <a:solidFill>
                  <a:schemeClr val="tx1"/>
                </a:solidFill>
              </a:rPr>
              <a:pPr/>
              <a:t>17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419872" y="1340768"/>
            <a:ext cx="5652119" cy="2736304"/>
          </a:xfrm>
          <a:prstGeom prst="rect">
            <a:avLst/>
          </a:prstGeom>
          <a:ln w="6350">
            <a:solidFill>
              <a:srgbClr val="0099FF"/>
            </a:solidFill>
          </a:ln>
        </p:spPr>
      </p:pic>
      <p:sp>
        <p:nvSpPr>
          <p:cNvPr id="7" name="Explosion 1 6"/>
          <p:cNvSpPr/>
          <p:nvPr/>
        </p:nvSpPr>
        <p:spPr bwMode="auto">
          <a:xfrm>
            <a:off x="8388424" y="1268760"/>
            <a:ext cx="720000" cy="504000"/>
          </a:xfrm>
          <a:prstGeom prst="irregularSeal1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OLD</a:t>
            </a:r>
          </a:p>
        </p:txBody>
      </p:sp>
      <p:sp>
        <p:nvSpPr>
          <p:cNvPr id="8" name="Explosion 1 7"/>
          <p:cNvSpPr/>
          <p:nvPr/>
        </p:nvSpPr>
        <p:spPr bwMode="auto">
          <a:xfrm>
            <a:off x="8388423" y="4077072"/>
            <a:ext cx="720081" cy="504056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911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8825"/>
            <a:ext cx="8291264" cy="369332"/>
          </a:xfrm>
        </p:spPr>
        <p:txBody>
          <a:bodyPr/>
          <a:lstStyle/>
          <a:p>
            <a:r>
              <a:rPr lang="de-CH" dirty="0" smtClean="0"/>
              <a:t>Old B-Fabric: Different Tools on Different Technologies</a:t>
            </a:r>
            <a:endParaRPr lang="en-US" dirty="0"/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1547664" y="1484784"/>
            <a:ext cx="1357322" cy="655949"/>
          </a:xfrm>
          <a:prstGeom prst="rect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Request</a:t>
            </a:r>
          </a:p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Web Portal</a:t>
            </a:r>
          </a:p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(Smarty)</a:t>
            </a:r>
            <a:endParaRPr lang="en-US" sz="11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80" name="AutoShape 8"/>
          <p:cNvSpPr>
            <a:spLocks noChangeArrowheads="1"/>
          </p:cNvSpPr>
          <p:nvPr/>
        </p:nvSpPr>
        <p:spPr bwMode="auto">
          <a:xfrm>
            <a:off x="3765845" y="2781198"/>
            <a:ext cx="985882" cy="591269"/>
          </a:xfrm>
          <a:prstGeom prst="can">
            <a:avLst>
              <a:gd name="adj" fmla="val 15255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de-CH" sz="1100" dirty="0" smtClean="0">
                <a:latin typeface="Calibri" pitchFamily="34" charset="0"/>
                <a:cs typeface="Calibri" pitchFamily="34" charset="0"/>
              </a:rPr>
              <a:t>Database</a:t>
            </a:r>
          </a:p>
        </p:txBody>
      </p:sp>
      <p:cxnSp>
        <p:nvCxnSpPr>
          <p:cNvPr id="207882" name="AutoShape 10"/>
          <p:cNvCxnSpPr>
            <a:cxnSpLocks noChangeShapeType="1"/>
            <a:stCxn id="207880" idx="1"/>
            <a:endCxn id="207877" idx="2"/>
          </p:cNvCxnSpPr>
          <p:nvPr/>
        </p:nvCxnSpPr>
        <p:spPr bwMode="auto">
          <a:xfrm flipH="1" flipV="1">
            <a:off x="2226325" y="2140733"/>
            <a:ext cx="2032461" cy="64046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207883" name="Text Box 11"/>
          <p:cNvSpPr txBox="1">
            <a:spLocks noChangeArrowheads="1"/>
          </p:cNvSpPr>
          <p:nvPr/>
        </p:nvSpPr>
        <p:spPr bwMode="auto">
          <a:xfrm>
            <a:off x="2843808" y="2349150"/>
            <a:ext cx="830677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050" dirty="0">
                <a:latin typeface="Calibri" pitchFamily="34" charset="0"/>
                <a:cs typeface="Calibri" pitchFamily="34" charset="0"/>
              </a:rPr>
              <a:t>PHP </a:t>
            </a:r>
            <a:r>
              <a:rPr lang="de-CH" sz="1050" dirty="0">
                <a:latin typeface="Calibri" pitchFamily="34" charset="0"/>
                <a:cs typeface="Calibri" pitchFamily="34" charset="0"/>
                <a:sym typeface="Symbol" pitchFamily="18" charset="2"/>
              </a:rPr>
              <a:t></a:t>
            </a:r>
            <a:r>
              <a:rPr lang="de-CH" sz="1050" dirty="0">
                <a:latin typeface="Calibri" pitchFamily="34" charset="0"/>
                <a:cs typeface="Calibri" pitchFamily="34" charset="0"/>
              </a:rPr>
              <a:t> SQL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84" name="Rectangle 12"/>
          <p:cNvSpPr>
            <a:spLocks noChangeArrowheads="1"/>
          </p:cNvSpPr>
          <p:nvPr/>
        </p:nvSpPr>
        <p:spPr bwMode="auto">
          <a:xfrm>
            <a:off x="1869150" y="2861756"/>
            <a:ext cx="675796" cy="448393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de-CH" sz="1100" b="1">
                <a:latin typeface="Calibri" pitchFamily="34" charset="0"/>
                <a:cs typeface="Calibri" pitchFamily="34" charset="0"/>
              </a:rPr>
              <a:t>Active </a:t>
            </a:r>
          </a:p>
          <a:p>
            <a:pPr algn="ctr">
              <a:lnSpc>
                <a:spcPct val="100000"/>
              </a:lnSpc>
            </a:pPr>
            <a:r>
              <a:rPr lang="de-CH" sz="1100" b="1">
                <a:latin typeface="Calibri" pitchFamily="34" charset="0"/>
                <a:cs typeface="Calibri" pitchFamily="34" charset="0"/>
              </a:rPr>
              <a:t>Directory</a:t>
            </a:r>
            <a:endParaRPr lang="en-US" sz="1100" b="1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7885" name="AutoShape 13"/>
          <p:cNvCxnSpPr>
            <a:cxnSpLocks noChangeShapeType="1"/>
            <a:stCxn id="207884" idx="0"/>
            <a:endCxn id="207877" idx="2"/>
          </p:cNvCxnSpPr>
          <p:nvPr/>
        </p:nvCxnSpPr>
        <p:spPr bwMode="auto">
          <a:xfrm flipV="1">
            <a:off x="2207048" y="2140733"/>
            <a:ext cx="19277" cy="7210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207888" name="Text Box 16"/>
          <p:cNvSpPr txBox="1">
            <a:spLocks noChangeArrowheads="1"/>
          </p:cNvSpPr>
          <p:nvPr/>
        </p:nvSpPr>
        <p:spPr bwMode="auto">
          <a:xfrm>
            <a:off x="2987824" y="2816170"/>
            <a:ext cx="44275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100" dirty="0">
                <a:latin typeface="Calibri" pitchFamily="34" charset="0"/>
                <a:cs typeface="Calibri" pitchFamily="34" charset="0"/>
              </a:rPr>
              <a:t>sync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 flipV="1">
            <a:off x="2544946" y="3077780"/>
            <a:ext cx="1220899" cy="817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de-CH" sz="9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91" name="Text Box 19"/>
          <p:cNvSpPr txBox="1">
            <a:spLocks noChangeArrowheads="1"/>
          </p:cNvSpPr>
          <p:nvPr/>
        </p:nvSpPr>
        <p:spPr bwMode="auto">
          <a:xfrm>
            <a:off x="1771354" y="2349150"/>
            <a:ext cx="867545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100" dirty="0">
                <a:latin typeface="Calibri" pitchFamily="34" charset="0"/>
                <a:cs typeface="Calibri" pitchFamily="34" charset="0"/>
              </a:rPr>
              <a:t>PHP </a:t>
            </a:r>
            <a:r>
              <a:rPr lang="de-CH" sz="1100" dirty="0">
                <a:latin typeface="Calibri" pitchFamily="34" charset="0"/>
                <a:cs typeface="Calibri" pitchFamily="34" charset="0"/>
                <a:sym typeface="Symbol" pitchFamily="18" charset="2"/>
              </a:rPr>
              <a:t></a:t>
            </a:r>
            <a:r>
              <a:rPr lang="de-CH" sz="1100" dirty="0">
                <a:latin typeface="Calibri" pitchFamily="34" charset="0"/>
                <a:cs typeface="Calibri" pitchFamily="34" charset="0"/>
              </a:rPr>
              <a:t> Perl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3574718" y="1485054"/>
            <a:ext cx="1357322" cy="657267"/>
          </a:xfrm>
          <a:prstGeom prst="rect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B-Fabric</a:t>
            </a:r>
          </a:p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Web Portal</a:t>
            </a:r>
          </a:p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(Cocoon)</a:t>
            </a:r>
            <a:endParaRPr lang="en-US" sz="11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7894" name="AutoShape 22"/>
          <p:cNvCxnSpPr>
            <a:cxnSpLocks noChangeShapeType="1"/>
            <a:stCxn id="207880" idx="1"/>
            <a:endCxn id="207892" idx="2"/>
          </p:cNvCxnSpPr>
          <p:nvPr/>
        </p:nvCxnSpPr>
        <p:spPr bwMode="auto">
          <a:xfrm flipH="1" flipV="1">
            <a:off x="4253379" y="2142321"/>
            <a:ext cx="5407" cy="63887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207895" name="Text Box 23"/>
          <p:cNvSpPr txBox="1">
            <a:spLocks noChangeArrowheads="1"/>
          </p:cNvSpPr>
          <p:nvPr/>
        </p:nvSpPr>
        <p:spPr bwMode="auto">
          <a:xfrm>
            <a:off x="3843397" y="2349150"/>
            <a:ext cx="811441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050" dirty="0" smtClean="0">
                <a:latin typeface="Calibri" pitchFamily="34" charset="0"/>
                <a:cs typeface="Calibri" pitchFamily="34" charset="0"/>
              </a:rPr>
              <a:t>Java</a:t>
            </a:r>
            <a:r>
              <a:rPr lang="de-CH" sz="105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</a:t>
            </a:r>
            <a:r>
              <a:rPr lang="de-CH" sz="1050" dirty="0" smtClean="0">
                <a:latin typeface="Calibri" pitchFamily="34" charset="0"/>
                <a:cs typeface="Calibri" pitchFamily="34" charset="0"/>
              </a:rPr>
              <a:t> SQL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611560" y="3933056"/>
            <a:ext cx="3928166" cy="2481258"/>
          </a:xfrm>
          <a:prstGeom prst="rect">
            <a:avLst/>
          </a:prstGeom>
        </p:spPr>
        <p:txBody>
          <a:bodyPr/>
          <a:lstStyle/>
          <a:p>
            <a:pPr marL="180975" marR="0" lvl="0" indent="-180975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SzTx/>
              <a:tabLst/>
              <a:defRPr/>
            </a:pPr>
            <a:r>
              <a:rPr kumimoji="0" lang="de-CH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Project Request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PHP (Application Programming)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smtClean="0">
                <a:latin typeface="Calibri" pitchFamily="34" charset="0"/>
                <a:cs typeface="Calibri" pitchFamily="34" charset="0"/>
              </a:rPr>
              <a:t>Smarty (Web </a:t>
            </a: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Application Development)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err="1" smtClean="0">
                <a:latin typeface="Calibri" pitchFamily="34" charset="0"/>
                <a:cs typeface="Calibri" pitchFamily="34" charset="0"/>
              </a:rPr>
              <a:t>PostgreSQL</a:t>
            </a:r>
            <a:r>
              <a:rPr lang="en-US" sz="1200" b="0" kern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(Database</a:t>
            </a:r>
            <a:r>
              <a:rPr lang="en-US" sz="1200" b="0" kern="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200" b="0" kern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0" y="6669088"/>
            <a:ext cx="4176713" cy="188912"/>
          </a:xfrm>
        </p:spPr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E6482FB0-1D2F-4C52-8502-AD9B1E365B29}" type="slidenum">
              <a:rPr lang="de-DE" b="1">
                <a:solidFill>
                  <a:schemeClr val="tx1"/>
                </a:solidFill>
              </a:rPr>
              <a:pPr/>
              <a:t>18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4283968" y="3900070"/>
            <a:ext cx="3928166" cy="2481258"/>
          </a:xfrm>
          <a:prstGeom prst="rect">
            <a:avLst/>
          </a:prstGeom>
        </p:spPr>
        <p:txBody>
          <a:bodyPr/>
          <a:lstStyle/>
          <a:p>
            <a:pPr marL="180975" marR="0" lvl="0" indent="-180975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SzTx/>
              <a:tabLst/>
              <a:defRPr/>
            </a:pPr>
            <a:r>
              <a:rPr kumimoji="0" lang="de-CH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B-Fabric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Java (Application Programming)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Apache Cocoon (Web Application Development)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err="1">
                <a:latin typeface="Calibri" pitchFamily="34" charset="0"/>
                <a:cs typeface="Calibri" pitchFamily="34" charset="0"/>
              </a:rPr>
              <a:t>PostgreSQL</a:t>
            </a: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 (Database)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smtClean="0">
                <a:latin typeface="Calibri" pitchFamily="34" charset="0"/>
                <a:cs typeface="Calibri" pitchFamily="34" charset="0"/>
              </a:rPr>
              <a:t>Apache OJB (Object-Relational Mapping)</a:t>
            </a:r>
            <a:endParaRPr lang="en-US" sz="1200" b="0" kern="0" dirty="0">
              <a:latin typeface="Calibri" pitchFamily="34" charset="0"/>
              <a:cs typeface="Calibri" pitchFamily="34" charset="0"/>
            </a:endParaRP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OS Workflow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(Workflow Management)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smtClean="0">
                <a:latin typeface="Calibri" pitchFamily="34" charset="0"/>
                <a:cs typeface="Calibri" pitchFamily="34" charset="0"/>
              </a:rPr>
              <a:t>Apache </a:t>
            </a:r>
            <a:r>
              <a:rPr lang="en-US" sz="1200" b="0" kern="0" dirty="0" err="1">
                <a:latin typeface="Calibri" pitchFamily="34" charset="0"/>
                <a:cs typeface="Calibri" pitchFamily="34" charset="0"/>
              </a:rPr>
              <a:t>Lucene</a:t>
            </a: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 (Full-Text Search)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Apache log4j (Logging)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 Single Corner Rectangle 9"/>
          <p:cNvSpPr/>
          <p:nvPr/>
        </p:nvSpPr>
        <p:spPr bwMode="auto">
          <a:xfrm>
            <a:off x="5868144" y="2780928"/>
            <a:ext cx="1152128" cy="512606"/>
          </a:xfrm>
          <a:prstGeom prst="round1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Data Repository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(File System)</a:t>
            </a:r>
          </a:p>
        </p:txBody>
      </p:sp>
      <p:cxnSp>
        <p:nvCxnSpPr>
          <p:cNvPr id="28" name="AutoShape 22"/>
          <p:cNvCxnSpPr>
            <a:cxnSpLocks noChangeShapeType="1"/>
            <a:endCxn id="207892" idx="3"/>
          </p:cNvCxnSpPr>
          <p:nvPr/>
        </p:nvCxnSpPr>
        <p:spPr bwMode="auto">
          <a:xfrm flipH="1" flipV="1">
            <a:off x="4932040" y="1813688"/>
            <a:ext cx="1512168" cy="9672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006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8825"/>
            <a:ext cx="8291264" cy="369332"/>
          </a:xfrm>
        </p:spPr>
        <p:txBody>
          <a:bodyPr/>
          <a:lstStyle/>
          <a:p>
            <a:r>
              <a:rPr lang="de-CH" dirty="0" smtClean="0"/>
              <a:t>New B-Fabric: Integrated &amp; Migrated to SEAM</a:t>
            </a:r>
            <a:endParaRPr lang="en-US" dirty="0"/>
          </a:p>
        </p:txBody>
      </p:sp>
      <p:sp>
        <p:nvSpPr>
          <p:cNvPr id="207880" name="AutoShape 8"/>
          <p:cNvSpPr>
            <a:spLocks noChangeArrowheads="1"/>
          </p:cNvSpPr>
          <p:nvPr/>
        </p:nvSpPr>
        <p:spPr bwMode="auto">
          <a:xfrm>
            <a:off x="3765845" y="2781198"/>
            <a:ext cx="985882" cy="591269"/>
          </a:xfrm>
          <a:prstGeom prst="can">
            <a:avLst>
              <a:gd name="adj" fmla="val 15255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de-CH" sz="1100" dirty="0" smtClean="0">
                <a:latin typeface="Calibri" pitchFamily="34" charset="0"/>
                <a:cs typeface="Calibri" pitchFamily="34" charset="0"/>
              </a:rPr>
              <a:t>Database</a:t>
            </a:r>
            <a:endParaRPr lang="de-CH" sz="11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84" name="Rectangle 12"/>
          <p:cNvSpPr>
            <a:spLocks noChangeArrowheads="1"/>
          </p:cNvSpPr>
          <p:nvPr/>
        </p:nvSpPr>
        <p:spPr bwMode="auto">
          <a:xfrm>
            <a:off x="1869150" y="2861756"/>
            <a:ext cx="675796" cy="448393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de-CH" sz="1100" b="1">
                <a:latin typeface="Calibri" pitchFamily="34" charset="0"/>
                <a:cs typeface="Calibri" pitchFamily="34" charset="0"/>
              </a:rPr>
              <a:t>Active </a:t>
            </a:r>
          </a:p>
          <a:p>
            <a:pPr algn="ctr">
              <a:lnSpc>
                <a:spcPct val="100000"/>
              </a:lnSpc>
            </a:pPr>
            <a:r>
              <a:rPr lang="de-CH" sz="1100" b="1">
                <a:latin typeface="Calibri" pitchFamily="34" charset="0"/>
                <a:cs typeface="Calibri" pitchFamily="34" charset="0"/>
              </a:rPr>
              <a:t>Directory</a:t>
            </a:r>
            <a:endParaRPr lang="en-US" sz="11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88" name="Text Box 16"/>
          <p:cNvSpPr txBox="1">
            <a:spLocks noChangeArrowheads="1"/>
          </p:cNvSpPr>
          <p:nvPr/>
        </p:nvSpPr>
        <p:spPr bwMode="auto">
          <a:xfrm>
            <a:off x="2987824" y="2816170"/>
            <a:ext cx="44275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100" dirty="0">
                <a:latin typeface="Calibri" pitchFamily="34" charset="0"/>
                <a:cs typeface="Calibri" pitchFamily="34" charset="0"/>
              </a:rPr>
              <a:t>sync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 flipV="1">
            <a:off x="2544946" y="3077780"/>
            <a:ext cx="1220899" cy="817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de-CH" sz="9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3574718" y="1485054"/>
            <a:ext cx="1357322" cy="657267"/>
          </a:xfrm>
          <a:prstGeom prst="rect">
            <a:avLst/>
          </a:prstGeom>
          <a:solidFill>
            <a:srgbClr val="00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B-Fabric</a:t>
            </a:r>
          </a:p>
          <a:p>
            <a:pPr algn="ctr">
              <a:lnSpc>
                <a:spcPct val="100000"/>
              </a:lnSpc>
            </a:pPr>
            <a:r>
              <a:rPr lang="de-CH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Web Portal</a:t>
            </a:r>
          </a:p>
          <a:p>
            <a:pPr algn="ctr">
              <a:lnSpc>
                <a:spcPct val="100000"/>
              </a:lnSpc>
            </a:pPr>
            <a:r>
              <a:rPr lang="de-CH" sz="11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(SEAM)</a:t>
            </a:r>
            <a:endParaRPr lang="en-US" sz="11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7894" name="AutoShape 22"/>
          <p:cNvCxnSpPr>
            <a:cxnSpLocks noChangeShapeType="1"/>
            <a:stCxn id="207880" idx="1"/>
            <a:endCxn id="207892" idx="2"/>
          </p:cNvCxnSpPr>
          <p:nvPr/>
        </p:nvCxnSpPr>
        <p:spPr bwMode="auto">
          <a:xfrm flipH="1" flipV="1">
            <a:off x="4253379" y="2142321"/>
            <a:ext cx="5407" cy="63887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207895" name="Text Box 23"/>
          <p:cNvSpPr txBox="1">
            <a:spLocks noChangeArrowheads="1"/>
          </p:cNvSpPr>
          <p:nvPr/>
        </p:nvSpPr>
        <p:spPr bwMode="auto">
          <a:xfrm>
            <a:off x="3843397" y="2349150"/>
            <a:ext cx="811441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050" dirty="0" smtClean="0">
                <a:latin typeface="Calibri" pitchFamily="34" charset="0"/>
                <a:cs typeface="Calibri" pitchFamily="34" charset="0"/>
              </a:rPr>
              <a:t>Java</a:t>
            </a:r>
            <a:r>
              <a:rPr lang="de-CH" sz="105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</a:t>
            </a:r>
            <a:r>
              <a:rPr lang="de-CH" sz="1050" dirty="0" smtClean="0">
                <a:latin typeface="Calibri" pitchFamily="34" charset="0"/>
                <a:cs typeface="Calibri" pitchFamily="34" charset="0"/>
              </a:rPr>
              <a:t> SQL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0" y="6669088"/>
            <a:ext cx="4176713" cy="188912"/>
          </a:xfrm>
        </p:spPr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E6482FB0-1D2F-4C52-8502-AD9B1E365B29}" type="slidenum">
              <a:rPr lang="de-DE" b="1">
                <a:solidFill>
                  <a:schemeClr val="tx1"/>
                </a:solidFill>
              </a:rPr>
              <a:pPr/>
              <a:t>19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5220072" y="3900070"/>
            <a:ext cx="3928166" cy="2481258"/>
          </a:xfrm>
          <a:prstGeom prst="rect">
            <a:avLst/>
          </a:prstGeom>
        </p:spPr>
        <p:txBody>
          <a:bodyPr/>
          <a:lstStyle/>
          <a:p>
            <a:pPr marL="180975" marR="0" lvl="0" indent="-180975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SzTx/>
              <a:tabLst/>
              <a:defRPr/>
            </a:pPr>
            <a:r>
              <a:rPr kumimoji="0" lang="de-CH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New B-Fabric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Java (Application Programming)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SEAM (Web Application Development)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Hibernate (Object-Relational Mapping)</a:t>
            </a:r>
            <a:endParaRPr lang="en-US" sz="1200" b="0" kern="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err="1">
                <a:latin typeface="Calibri" pitchFamily="34" charset="0"/>
                <a:cs typeface="Calibri" pitchFamily="34" charset="0"/>
              </a:rPr>
              <a:t>PostgreSQL</a:t>
            </a: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 (Database)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jBPM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(Workflow Management)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lang="en-US" sz="1200" b="0" kern="0" dirty="0" smtClean="0">
                <a:latin typeface="Calibri" pitchFamily="34" charset="0"/>
                <a:cs typeface="Calibri" pitchFamily="34" charset="0"/>
              </a:rPr>
              <a:t>Apache </a:t>
            </a:r>
            <a:r>
              <a:rPr lang="en-US" sz="1200" b="0" kern="0" dirty="0" err="1">
                <a:latin typeface="Calibri" pitchFamily="34" charset="0"/>
                <a:cs typeface="Calibri" pitchFamily="34" charset="0"/>
              </a:rPr>
              <a:t>Lucene</a:t>
            </a:r>
            <a:r>
              <a:rPr lang="en-US" sz="1200" b="0" kern="0" dirty="0">
                <a:latin typeface="Calibri" pitchFamily="34" charset="0"/>
                <a:cs typeface="Calibri" pitchFamily="34" charset="0"/>
              </a:rPr>
              <a:t> (Full-Text Search)</a:t>
            </a:r>
          </a:p>
          <a:p>
            <a:pPr marL="166688" indent="-174625" algn="l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0099FF"/>
              </a:buClr>
              <a:buFont typeface="Symbol" pitchFamily="18" charset="2"/>
              <a:buChar char="-"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Apache log4j (Logging)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 Single Corner Rectangle 19"/>
          <p:cNvSpPr/>
          <p:nvPr/>
        </p:nvSpPr>
        <p:spPr bwMode="auto">
          <a:xfrm>
            <a:off x="5868144" y="2780928"/>
            <a:ext cx="1152128" cy="512606"/>
          </a:xfrm>
          <a:prstGeom prst="round1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Data Repository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(File System)</a:t>
            </a:r>
          </a:p>
        </p:txBody>
      </p:sp>
      <p:cxnSp>
        <p:nvCxnSpPr>
          <p:cNvPr id="21" name="AutoShape 22"/>
          <p:cNvCxnSpPr>
            <a:cxnSpLocks noChangeShapeType="1"/>
            <a:endCxn id="207892" idx="3"/>
          </p:cNvCxnSpPr>
          <p:nvPr/>
        </p:nvCxnSpPr>
        <p:spPr bwMode="auto">
          <a:xfrm flipH="1" flipV="1">
            <a:off x="4932040" y="1813688"/>
            <a:ext cx="1512168" cy="9672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0323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Content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1433513" algn="l"/>
              </a:tabLst>
            </a:pPr>
            <a:r>
              <a:rPr lang="en-US" dirty="0" smtClean="0"/>
              <a:t>09:00-09:45 	B-Fabric: Motivation, History, Overview (Ralph </a:t>
            </a:r>
            <a:r>
              <a:rPr lang="en-US" dirty="0" err="1" smtClean="0"/>
              <a:t>Schlapbach</a:t>
            </a:r>
            <a:r>
              <a:rPr lang="en-US" dirty="0" smtClean="0"/>
              <a:t>, Can </a:t>
            </a:r>
            <a:r>
              <a:rPr lang="en-US" dirty="0" err="1" smtClean="0"/>
              <a:t>Türker</a:t>
            </a:r>
            <a:r>
              <a:rPr lang="en-US" dirty="0" smtClean="0"/>
              <a:t>)</a:t>
            </a:r>
          </a:p>
          <a:p>
            <a:pPr>
              <a:tabLst>
                <a:tab pos="1433513" algn="l"/>
              </a:tabLst>
            </a:pPr>
            <a:r>
              <a:rPr lang="en-US" dirty="0" smtClean="0"/>
              <a:t>09:45-10:30 	Managing Users, Projects, Orders with B-Fabric (Can </a:t>
            </a:r>
            <a:r>
              <a:rPr lang="en-US" dirty="0" err="1" smtClean="0"/>
              <a:t>Türker</a:t>
            </a:r>
            <a:r>
              <a:rPr lang="en-US" dirty="0" smtClean="0"/>
              <a:t>, </a:t>
            </a:r>
            <a:r>
              <a:rPr lang="en-US" dirty="0" err="1" smtClean="0"/>
              <a:t>Fuat</a:t>
            </a:r>
            <a:r>
              <a:rPr lang="en-US" dirty="0" smtClean="0"/>
              <a:t> Akal)</a:t>
            </a:r>
          </a:p>
          <a:p>
            <a:pPr>
              <a:tabLst>
                <a:tab pos="1433513" algn="l"/>
              </a:tabLst>
            </a:pPr>
            <a:r>
              <a:rPr lang="en-US" dirty="0" smtClean="0"/>
              <a:t>10:30-11:00 	Break</a:t>
            </a:r>
          </a:p>
          <a:p>
            <a:pPr>
              <a:tabLst>
                <a:tab pos="1433513" algn="l"/>
              </a:tabLst>
            </a:pPr>
            <a:r>
              <a:rPr lang="en-US" dirty="0" smtClean="0"/>
              <a:t>11:00-11:45 	Analyzing Data with B-Fabric (Hubert </a:t>
            </a:r>
            <a:r>
              <a:rPr lang="en-US" dirty="0" err="1" smtClean="0"/>
              <a:t>Rehrauer</a:t>
            </a:r>
            <a:r>
              <a:rPr lang="en-US" smtClean="0"/>
              <a:t>, Christian </a:t>
            </a:r>
            <a:r>
              <a:rPr lang="en-US" dirty="0" err="1" smtClean="0"/>
              <a:t>Panse</a:t>
            </a:r>
            <a:r>
              <a:rPr lang="en-US" dirty="0" smtClean="0"/>
              <a:t>)</a:t>
            </a:r>
          </a:p>
          <a:p>
            <a:pPr>
              <a:tabLst>
                <a:tab pos="1433513" algn="l"/>
              </a:tabLst>
            </a:pPr>
            <a:r>
              <a:rPr lang="en-US" dirty="0" smtClean="0"/>
              <a:t>11:45-12:15 	B-Fabric for Switzerland (</a:t>
            </a:r>
            <a:r>
              <a:rPr lang="en-US" dirty="0" err="1" smtClean="0"/>
              <a:t>Fuat</a:t>
            </a:r>
            <a:r>
              <a:rPr lang="en-US" dirty="0" smtClean="0"/>
              <a:t> Akal)</a:t>
            </a:r>
          </a:p>
          <a:p>
            <a:pPr>
              <a:tabLst>
                <a:tab pos="1433513" algn="l"/>
              </a:tabLst>
            </a:pPr>
            <a:r>
              <a:rPr lang="en-US" dirty="0" smtClean="0"/>
              <a:t>12:15-12:30	Wrap-Up and Outlook (Can </a:t>
            </a:r>
            <a:r>
              <a:rPr lang="en-US" dirty="0" err="1" smtClean="0"/>
              <a:t>Türker</a:t>
            </a:r>
            <a:r>
              <a:rPr lang="en-US" dirty="0" smtClean="0"/>
              <a:t>)</a:t>
            </a:r>
          </a:p>
          <a:p>
            <a:pPr>
              <a:tabLst>
                <a:tab pos="1433513" algn="l"/>
              </a:tabLst>
            </a:pPr>
            <a:r>
              <a:rPr lang="en-US" dirty="0" smtClean="0"/>
              <a:t>12:30-14:00 	</a:t>
            </a:r>
            <a:r>
              <a:rPr lang="en-US" dirty="0" err="1" smtClean="0"/>
              <a:t>Apero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2</a:t>
            </a:fld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950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8825"/>
            <a:ext cx="8229600" cy="400110"/>
          </a:xfrm>
        </p:spPr>
        <p:txBody>
          <a:bodyPr/>
          <a:lstStyle/>
          <a:p>
            <a:r>
              <a:rPr lang="en-US" sz="2000" dirty="0" smtClean="0"/>
              <a:t>A little deeper look into the B-Fabric Architecture</a:t>
            </a:r>
            <a:endParaRPr lang="de-CH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20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2984"/>
            <a:ext cx="8229600" cy="731827"/>
          </a:xfrm>
          <a:prstGeom prst="rect">
            <a:avLst/>
          </a:prstGeom>
        </p:spPr>
        <p:txBody>
          <a:bodyPr/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rgbClr val="0099FF"/>
              </a:buClr>
              <a:buSzTx/>
              <a:buFont typeface="Times" pitchFamily="18" charset="0"/>
              <a:buChar char="•"/>
              <a:tabLst/>
              <a:defRPr/>
            </a:pPr>
            <a:endParaRPr lang="en-US" sz="1200" b="0" dirty="0" smtClean="0"/>
          </a:p>
        </p:txBody>
      </p:sp>
      <p:sp>
        <p:nvSpPr>
          <p:cNvPr id="7" name="Rectangle 6"/>
          <p:cNvSpPr/>
          <p:nvPr/>
        </p:nvSpPr>
        <p:spPr>
          <a:xfrm>
            <a:off x="990600" y="3030919"/>
            <a:ext cx="6938985" cy="212627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9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8997" y="4157060"/>
            <a:ext cx="1219393" cy="90850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64554" y="3375266"/>
            <a:ext cx="849932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12154" y="3451466"/>
            <a:ext cx="849932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748" y="2111175"/>
            <a:ext cx="648493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314456" y="4709677"/>
            <a:ext cx="910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</a:rPr>
              <a:t>Registered</a:t>
            </a:r>
          </a:p>
          <a:p>
            <a:pPr algn="r">
              <a:lnSpc>
                <a:spcPct val="100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sz="11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6229" y="4489538"/>
            <a:ext cx="834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i="1" dirty="0" smtClean="0">
                <a:latin typeface="Calibri" pitchFamily="34" charset="0"/>
              </a:rPr>
              <a:t>B-Fabric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59754" y="3527666"/>
            <a:ext cx="849932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07354" y="3595306"/>
            <a:ext cx="849932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4414" y="3085490"/>
            <a:ext cx="129875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</a:rPr>
              <a:t>Workhorses</a:t>
            </a:r>
          </a:p>
          <a:p>
            <a:pPr algn="l"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Messaging</a:t>
            </a:r>
          </a:p>
          <a:p>
            <a:pPr algn="l"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Copier</a:t>
            </a:r>
          </a:p>
          <a:p>
            <a:pPr algn="l"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Indexer</a:t>
            </a:r>
          </a:p>
          <a:p>
            <a:pPr algn="l"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Searcher</a:t>
            </a:r>
          </a:p>
          <a:p>
            <a:pPr algn="l"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Grid Engine Worker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36771" y="3364958"/>
            <a:ext cx="849932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84371" y="3441158"/>
            <a:ext cx="849932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431971" y="3517358"/>
            <a:ext cx="849932" cy="1524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5864" y="3149942"/>
            <a:ext cx="85953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</a:rPr>
              <a:t>Frontend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</a:rPr>
              <a:t> Web Portal</a:t>
            </a:r>
            <a:endParaRPr lang="en-US" sz="1000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</a:rPr>
              <a:t> Workflow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</a:rPr>
              <a:t> Messaging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</a:rPr>
              <a:t> Logging</a:t>
            </a:r>
          </a:p>
        </p:txBody>
      </p:sp>
      <p:sp>
        <p:nvSpPr>
          <p:cNvPr id="23" name="Can 22"/>
          <p:cNvSpPr/>
          <p:nvPr/>
        </p:nvSpPr>
        <p:spPr>
          <a:xfrm>
            <a:off x="4038600" y="3653362"/>
            <a:ext cx="762000" cy="990600"/>
          </a:xfrm>
          <a:prstGeom prst="can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</a:rPr>
              <a:t>B-Fabric</a:t>
            </a:r>
          </a:p>
          <a:p>
            <a:pPr algn="ctr">
              <a:lnSpc>
                <a:spcPct val="100000"/>
              </a:lnSpc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</a:rPr>
              <a:t>Database</a:t>
            </a:r>
            <a:endParaRPr lang="en-US" sz="11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4876800" y="3733190"/>
            <a:ext cx="457200" cy="279399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sm"/>
            <a:tailEnd type="triangle" w="med" len="sm"/>
          </a:ln>
          <a:effectLst>
            <a:outerShdw blurRad="40000" dist="20000" dir="66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4281" y="2099713"/>
            <a:ext cx="581455" cy="40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1034394" y="2240234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000" b="1" dirty="0" smtClean="0">
                <a:latin typeface="Calibri" pitchFamily="34" charset="0"/>
              </a:rPr>
              <a:t>User PCs</a:t>
            </a:r>
          </a:p>
          <a:p>
            <a:pPr algn="l"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Data Evaluation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69855" y="2060419"/>
            <a:ext cx="13581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dirty="0" smtClean="0">
                <a:latin typeface="Calibri" pitchFamily="34" charset="0"/>
              </a:rPr>
              <a:t>Instrument PCs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Affymetrix GeneChip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ABI MALDI TOF/TOF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LTQ-Orbitrap</a:t>
            </a:r>
          </a:p>
          <a:p>
            <a:pPr>
              <a:lnSpc>
                <a:spcPct val="100000"/>
              </a:lnSpc>
            </a:pPr>
            <a:endParaRPr lang="en-US" sz="1000" i="1" dirty="0" smtClean="0">
              <a:latin typeface="Calibri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0255" y="2107408"/>
            <a:ext cx="811757" cy="60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6854921" y="2137792"/>
            <a:ext cx="10951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dirty="0" smtClean="0">
                <a:latin typeface="Calibri" pitchFamily="34" charset="0"/>
              </a:rPr>
              <a:t>Computing</a:t>
            </a:r>
          </a:p>
          <a:p>
            <a:pPr>
              <a:lnSpc>
                <a:spcPct val="100000"/>
              </a:lnSpc>
            </a:pPr>
            <a:r>
              <a:rPr lang="en-US" sz="1000" b="1" dirty="0" smtClean="0">
                <a:latin typeface="Calibri" pitchFamily="34" charset="0"/>
              </a:rPr>
              <a:t>Clusters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000" i="1" dirty="0" smtClean="0">
                <a:latin typeface="Calibri" pitchFamily="34" charset="0"/>
              </a:rPr>
              <a:t> Sun Grid Engine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5065242" y="2862480"/>
            <a:ext cx="309657" cy="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3134879" y="2862480"/>
            <a:ext cx="309657" cy="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1764253" y="2862480"/>
            <a:ext cx="309657" cy="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512800" y="2866578"/>
            <a:ext cx="309657" cy="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V="1">
            <a:off x="3505201" y="4186088"/>
            <a:ext cx="457200" cy="279399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sm"/>
            <a:tailEnd type="triangle" w="med" len="sm"/>
          </a:ln>
          <a:effectLst>
            <a:outerShdw blurRad="40000" dist="20000" dir="66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4876801" y="4189718"/>
            <a:ext cx="457200" cy="279399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sm"/>
            <a:tailEnd type="triangle" w="med" len="sm"/>
          </a:ln>
          <a:effectLst>
            <a:outerShdw blurRad="40000" dist="20000" dir="66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>
            <a:off x="3505201" y="3747705"/>
            <a:ext cx="457200" cy="279399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sm"/>
            <a:tailEnd type="triangle" w="med" len="sm"/>
          </a:ln>
          <a:effectLst>
            <a:outerShdw blurRad="40000" dist="20000" dir="66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279904" y="4240517"/>
            <a:ext cx="1037187" cy="1925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900" dirty="0" smtClean="0">
                <a:solidFill>
                  <a:schemeClr val="tx1"/>
                </a:solidFill>
                <a:latin typeface="Calibri" pitchFamily="34" charset="0"/>
              </a:rPr>
              <a:t>Agilent </a:t>
            </a:r>
            <a:r>
              <a:rPr lang="en-US" sz="900" dirty="0" err="1" smtClean="0">
                <a:solidFill>
                  <a:schemeClr val="tx1"/>
                </a:solidFill>
                <a:latin typeface="Calibri" pitchFamily="34" charset="0"/>
              </a:rPr>
              <a:t>QCReport</a:t>
            </a:r>
            <a:endParaRPr lang="en-US" sz="9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79904" y="4505118"/>
            <a:ext cx="1037187" cy="1925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900" dirty="0" smtClean="0">
                <a:solidFill>
                  <a:schemeClr val="tx1"/>
                </a:solidFill>
                <a:latin typeface="Calibri" pitchFamily="34" charset="0"/>
              </a:rPr>
              <a:t>ANOVA Analysis</a:t>
            </a:r>
            <a:endParaRPr lang="en-US" sz="9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79904" y="4773917"/>
            <a:ext cx="1037187" cy="1925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900" dirty="0" smtClean="0">
                <a:solidFill>
                  <a:schemeClr val="tx1"/>
                </a:solidFill>
                <a:latin typeface="Calibri" pitchFamily="34" charset="0"/>
              </a:rPr>
              <a:t>AffymetrixImport</a:t>
            </a:r>
          </a:p>
        </p:txBody>
      </p:sp>
      <p:sp>
        <p:nvSpPr>
          <p:cNvPr id="49" name="Round Single Corner Rectangle 48"/>
          <p:cNvSpPr/>
          <p:nvPr/>
        </p:nvSpPr>
        <p:spPr bwMode="auto">
          <a:xfrm>
            <a:off x="5436096" y="4374224"/>
            <a:ext cx="1152128" cy="512606"/>
          </a:xfrm>
          <a:prstGeom prst="round1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Internal</a:t>
            </a:r>
            <a:r>
              <a:rPr kumimoji="0" lang="en-US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Data Repository</a:t>
            </a:r>
          </a:p>
        </p:txBody>
      </p:sp>
      <p:sp>
        <p:nvSpPr>
          <p:cNvPr id="50" name="Round Single Corner Rectangle 49"/>
          <p:cNvSpPr/>
          <p:nvPr/>
        </p:nvSpPr>
        <p:spPr bwMode="auto">
          <a:xfrm>
            <a:off x="4555232" y="1853944"/>
            <a:ext cx="1152128" cy="512606"/>
          </a:xfrm>
          <a:prstGeom prst="round1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cs typeface="Calibri" pitchFamily="34" charset="0"/>
              </a:rPr>
              <a:t>Ex</a:t>
            </a: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ternal</a:t>
            </a:r>
            <a:r>
              <a:rPr kumimoji="0" lang="en-US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Data</a:t>
            </a:r>
            <a:r>
              <a:rPr kumimoji="0" lang="en-US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Repositories</a:t>
            </a:r>
          </a:p>
        </p:txBody>
      </p:sp>
      <p:sp>
        <p:nvSpPr>
          <p:cNvPr id="51" name="Round Single Corner Rectangle 50"/>
          <p:cNvSpPr/>
          <p:nvPr/>
        </p:nvSpPr>
        <p:spPr bwMode="auto">
          <a:xfrm>
            <a:off x="4707632" y="2006344"/>
            <a:ext cx="1152128" cy="512606"/>
          </a:xfrm>
          <a:prstGeom prst="round1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cs typeface="Calibri" pitchFamily="34" charset="0"/>
              </a:rPr>
              <a:t>Ex</a:t>
            </a: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ternal</a:t>
            </a:r>
            <a:r>
              <a:rPr kumimoji="0" lang="en-US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Data</a:t>
            </a:r>
            <a:r>
              <a:rPr kumimoji="0" lang="en-US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Repositories</a:t>
            </a:r>
          </a:p>
        </p:txBody>
      </p:sp>
      <p:sp>
        <p:nvSpPr>
          <p:cNvPr id="52" name="Round Single Corner Rectangle 51"/>
          <p:cNvSpPr/>
          <p:nvPr/>
        </p:nvSpPr>
        <p:spPr bwMode="auto">
          <a:xfrm>
            <a:off x="4860032" y="2158744"/>
            <a:ext cx="1152128" cy="512606"/>
          </a:xfrm>
          <a:prstGeom prst="round1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cs typeface="Calibri" pitchFamily="34" charset="0"/>
              </a:rPr>
              <a:t>Ex</a:t>
            </a: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ternal</a:t>
            </a:r>
            <a:r>
              <a:rPr kumimoji="0" lang="en-US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Data</a:t>
            </a:r>
            <a:r>
              <a:rPr kumimoji="0" lang="en-US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Repositories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5210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987824" y="1132059"/>
            <a:ext cx="6156175" cy="2138794"/>
          </a:xfrm>
          <a:prstGeom prst="rect">
            <a:avLst/>
          </a:prstGeom>
        </p:spPr>
      </p:pic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B-Fabric Project</a:t>
            </a:r>
            <a:endParaRPr lang="en-US" dirty="0"/>
          </a:p>
        </p:txBody>
      </p:sp>
      <p:sp>
        <p:nvSpPr>
          <p:cNvPr id="20992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Functionality</a:t>
            </a: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55600" algn="l"/>
              </a:tabLst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Submit/Review/Coach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Projects</a:t>
            </a: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55600" algn="l"/>
              </a:tabLst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Manage Project Members</a:t>
            </a: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Import/Annotate Data Files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One-click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Access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to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“My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”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Data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Browse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Data Network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Quick/Advanced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Search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Export/Download Data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Create/Run External Applications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Manage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Annotations</a:t>
            </a: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lvl="0" indent="-534988" defTabSz="4170363">
              <a:spcBef>
                <a:spcPts val="600"/>
              </a:spcBef>
              <a:spcAft>
                <a:spcPts val="0"/>
              </a:spcAft>
              <a:buNone/>
              <a:tabLst>
                <a:tab pos="2430463" algn="l"/>
              </a:tabLst>
              <a:defRPr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Goals</a:t>
            </a:r>
          </a:p>
          <a:p>
            <a:pPr marL="0" lvl="1" indent="-177800">
              <a:spcBef>
                <a:spcPts val="600"/>
              </a:spcBef>
              <a:spcAft>
                <a:spcPts val="0"/>
              </a:spcAft>
              <a:buFont typeface="Times" pitchFamily="18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Reduce Time/Costs for Projects Application/Management</a:t>
            </a:r>
          </a:p>
          <a:p>
            <a:pPr marL="0" lvl="1" indent="-177800">
              <a:spcBef>
                <a:spcPts val="600"/>
              </a:spcBef>
              <a:spcAft>
                <a:spcPts val="0"/>
              </a:spcAft>
              <a:buFont typeface="Times" pitchFamily="18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Track </a:t>
            </a:r>
            <a:r>
              <a:rPr lang="en-US" dirty="0">
                <a:latin typeface="Calibri" pitchFamily="34" charset="0"/>
                <a:cs typeface="Calibri" pitchFamily="34" charset="0"/>
              </a:rPr>
              <a:t>Entire Project Life Cycle</a:t>
            </a:r>
          </a:p>
          <a:p>
            <a:pPr marL="0" indent="-177800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Capture/Manage/Provide Data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indent="-177800"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Allow Access-controlled Data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Sharing</a:t>
            </a:r>
          </a:p>
          <a:p>
            <a:pPr marL="0" indent="-177800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cs typeface="Calibri" pitchFamily="34" charset="0"/>
              </a:rPr>
              <a:t>Plug-in and provide new services/functionality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0" indent="-177800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Generate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Reports</a:t>
            </a:r>
          </a:p>
          <a:p>
            <a:pPr marL="0" lvl="0" indent="-177800" defTabSz="4170363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430463" algn="l"/>
              </a:tabLst>
              <a:defRPr/>
            </a:pP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· · ·</a:t>
            </a:r>
            <a:r>
              <a:rPr lang="de-DE" dirty="0">
                <a:solidFill>
                  <a:srgbClr val="000000"/>
                </a:solidFill>
              </a:rPr>
              <a:t>  </a:t>
            </a:r>
            <a:fld id="{E6482FB0-1D2F-4C52-8502-AD9B1E365B29}" type="slidenum">
              <a:rPr lang="de-DE" b="1">
                <a:solidFill>
                  <a:schemeClr val="tx1"/>
                </a:solidFill>
              </a:rPr>
              <a:pPr/>
              <a:t>21</a:t>
            </a:fld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84024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B-Fabric Order</a:t>
            </a:r>
            <a:endParaRPr lang="en-US" dirty="0"/>
          </a:p>
        </p:txBody>
      </p:sp>
      <p:sp>
        <p:nvSpPr>
          <p:cNvPr id="209926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3826768" cy="5113337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US" sz="1400" b="1" dirty="0" smtClean="0"/>
              <a:t>Functionality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Edit Orders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Upload Sequence Files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Browse Orders 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Upload/Download Results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Invoice Orders</a:t>
            </a:r>
          </a:p>
          <a:p>
            <a:pPr marL="0" inden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None/>
            </a:pPr>
            <a:endParaRPr lang="en-US" sz="1400" dirty="0" smtClean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US" sz="1400" b="1" dirty="0" smtClean="0"/>
              <a:t>Goals</a:t>
            </a:r>
            <a:endParaRPr lang="en-US" sz="1400" dirty="0" smtClean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Ease Ordering/Managing FGCZ services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Track Entire Order Management </a:t>
            </a:r>
            <a:r>
              <a:rPr lang="en-US" sz="1400" dirty="0"/>
              <a:t>P</a:t>
            </a:r>
            <a:r>
              <a:rPr lang="en-US" sz="1400" dirty="0" smtClean="0"/>
              <a:t>rocess (Communication, Results, Invoices etc.)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Reduce Time/Costs for Order </a:t>
            </a:r>
            <a:r>
              <a:rPr lang="en-US" sz="1400" dirty="0"/>
              <a:t>M</a:t>
            </a:r>
            <a:r>
              <a:rPr lang="en-US" sz="1400" dirty="0" smtClean="0"/>
              <a:t>anagement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Improve Support and Automate FGCZ Services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Generate Reports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4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4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· · ·</a:t>
            </a:r>
            <a:r>
              <a:rPr lang="de-DE" dirty="0">
                <a:solidFill>
                  <a:srgbClr val="000000"/>
                </a:solidFill>
              </a:rPr>
              <a:t>  </a:t>
            </a:r>
            <a:fld id="{E6482FB0-1D2F-4C52-8502-AD9B1E365B29}" type="slidenum">
              <a:rPr lang="de-DE" b="1">
                <a:solidFill>
                  <a:schemeClr val="tx1"/>
                </a:solidFill>
              </a:rPr>
              <a:pPr/>
              <a:t>22</a:t>
            </a:fld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987824" y="1124744"/>
            <a:ext cx="6156175" cy="22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2305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87824" y="1132059"/>
            <a:ext cx="6156175" cy="4627527"/>
            <a:chOff x="2987824" y="1177737"/>
            <a:chExt cx="6156175" cy="46275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tretch>
              <a:fillRect/>
            </a:stretch>
          </p:blipFill>
          <p:spPr>
            <a:xfrm>
              <a:off x="2987824" y="1177737"/>
              <a:ext cx="6156175" cy="462752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4139952" y="2132856"/>
              <a:ext cx="864096" cy="2664296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AAAAA  AAAAAAA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BBBBB</a:t>
              </a:r>
              <a:r>
                <a:rPr kumimoji="0" lang="de-CH" sz="5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  </a:t>
              </a: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BBBBBBB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CCCCC</a:t>
              </a:r>
              <a:r>
                <a:rPr kumimoji="0" lang="de-CH" sz="5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  </a:t>
              </a: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CCCCCCC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DDDD</a:t>
              </a:r>
              <a:r>
                <a:rPr kumimoji="0" lang="de-CH" sz="5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  </a:t>
              </a: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DDDDDD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EEEE  EEEEEEEE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FFFF</a:t>
              </a:r>
              <a:r>
                <a:rPr kumimoji="0" lang="de-CH" sz="5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  </a:t>
              </a: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FFFFFFFFF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GGGG  GGGGGG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HHHHH  HHHHHH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IIIIII  IIIIIIIIIIII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JJJJJJJJ   JJJJJJJJJJ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KKKKKKK  KKKK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LLLLL LLLLLLLLLL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QQQQ  QQQQQQ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WWWW  WWWW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EEEEEE  EEEEEE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RRRR  RRRRRRRR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TTTTTT TTTTTTTT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ZZZZZZ  ZZZZZ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UUUUUUU  UUUU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OOOO  OOOOO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PPPPP  PPPPPP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AAAAAA  AAAAA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SSSS  SSSSSSS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VVVVV  VVVVVVV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BBBBBB  BBBBBBB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NNNNN</a:t>
              </a:r>
              <a:r>
                <a:rPr kumimoji="0" lang="de-CH" sz="5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  </a:t>
              </a: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NNNN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MMMM MMMM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XXXXX</a:t>
              </a:r>
              <a:r>
                <a:rPr kumimoji="0" lang="de-CH" sz="5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  </a:t>
              </a: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</a:rPr>
                <a:t>XXXXXXX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500" b="0" dirty="0" smtClean="0">
                  <a:solidFill>
                    <a:schemeClr val="bg1">
                      <a:lumMod val="65000"/>
                    </a:schemeClr>
                  </a:solidFill>
                </a:rPr>
                <a:t>YYYYYY  YYYYYY</a:t>
              </a:r>
            </a:p>
            <a:p>
              <a:pPr marL="0" marR="0" indent="0" algn="l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5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153440" y="5186452"/>
              <a:ext cx="216024" cy="28803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</a:rPr>
                <a:t>AAA</a:t>
              </a:r>
            </a:p>
            <a:p>
              <a:pPr marL="0" marR="0" indent="0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</a:rPr>
                <a:t>BBB</a:t>
              </a:r>
            </a:p>
            <a:p>
              <a:pPr marL="0" marR="0" indent="0" defTabSz="914400" rtl="0" eaLnBrk="0" fontAlgn="base" latinLnBrk="0" hangingPunct="0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5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</a:rPr>
                <a:t>CCC</a:t>
              </a:r>
            </a:p>
          </p:txBody>
        </p:sp>
      </p:grpSp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B-Fabric Agenda</a:t>
            </a:r>
            <a:endParaRPr lang="en-US" dirty="0"/>
          </a:p>
        </p:txBody>
      </p:sp>
      <p:sp>
        <p:nvSpPr>
          <p:cNvPr id="209926" name="Rectangle 6"/>
          <p:cNvSpPr>
            <a:spLocks noGrp="1" noChangeArrowheads="1"/>
          </p:cNvSpPr>
          <p:nvPr>
            <p:ph idx="1"/>
          </p:nvPr>
        </p:nvSpPr>
        <p:spPr>
          <a:xfrm>
            <a:off x="457201" y="1268413"/>
            <a:ext cx="2746647" cy="5113337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US" sz="1400" b="1" dirty="0" smtClean="0"/>
              <a:t>Functionality</a:t>
            </a:r>
            <a:endParaRPr lang="en-US" sz="1400" b="1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Edit Events/Vacation Credits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Browse Events/Vacation Credits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Overview </a:t>
            </a:r>
            <a:r>
              <a:rPr lang="en-US" sz="1400" dirty="0" smtClean="0"/>
              <a:t>Events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Generate </a:t>
            </a:r>
            <a:r>
              <a:rPr lang="en-US" sz="1400" dirty="0" smtClean="0"/>
              <a:t>Reports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US" sz="1400" b="1" dirty="0" smtClean="0"/>
              <a:t>Goals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Managing Employee Absences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Managing Vacation Credits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smtClean="0"/>
              <a:t>Vacation Calculation/Reporting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Adjustable Events Overview</a:t>
            </a:r>
            <a:endParaRPr lang="en-US" sz="14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· · ·</a:t>
            </a:r>
            <a:r>
              <a:rPr lang="de-DE" dirty="0">
                <a:solidFill>
                  <a:srgbClr val="000000"/>
                </a:solidFill>
              </a:rPr>
              <a:t>  </a:t>
            </a:r>
            <a:fld id="{E6482FB0-1D2F-4C52-8502-AD9B1E365B29}" type="slidenum">
              <a:rPr lang="de-DE" b="1">
                <a:solidFill>
                  <a:schemeClr val="tx1"/>
                </a:solidFill>
              </a:rPr>
              <a:pPr/>
              <a:t>23</a:t>
            </a:fld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99682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B-Fabric Common Features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US" sz="1400" b="1" dirty="0"/>
              <a:t>Functionality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Managing user contact details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Browsing mails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Merging/cleaning duplicates and unassigned objects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Sending messages to selected users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Order key to physically access the FGCZ </a:t>
            </a:r>
            <a:r>
              <a:rPr lang="en-US" sz="1400" dirty="0" smtClean="0"/>
              <a:t>lab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US" sz="1400" b="1" dirty="0"/>
              <a:t>Goals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Transparent </a:t>
            </a:r>
            <a:r>
              <a:rPr lang="en-US" sz="1400" dirty="0"/>
              <a:t>login </a:t>
            </a:r>
            <a:r>
              <a:rPr lang="en-US" sz="1400" dirty="0" smtClean="0"/>
              <a:t>generation</a:t>
            </a: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FGCZ-wide password </a:t>
            </a:r>
            <a:r>
              <a:rPr lang="en-US" sz="1400" dirty="0" smtClean="0"/>
              <a:t>management </a:t>
            </a:r>
            <a:r>
              <a:rPr lang="en-US" sz="1400" dirty="0"/>
              <a:t>(automatic password push to relevant FGCZ services)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/>
              <a:t>Event-driven email notifications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1400" dirty="0" smtClean="0"/>
              <a:t>Task management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400" dirty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24</a:t>
            </a:fld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760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B-</a:t>
            </a:r>
            <a:r>
              <a:rPr lang="de-CH" dirty="0" err="1" smtClean="0"/>
              <a:t>Fabric</a:t>
            </a:r>
            <a:r>
              <a:rPr lang="de-CH" dirty="0" smtClean="0"/>
              <a:t> </a:t>
            </a:r>
            <a:r>
              <a:rPr lang="de-CH" dirty="0" err="1" smtClean="0"/>
              <a:t>Deployment</a:t>
            </a:r>
            <a:r>
              <a:rPr lang="de-CH" dirty="0" smtClean="0"/>
              <a:t>@ FGCZ: </a:t>
            </a:r>
            <a:r>
              <a:rPr lang="de-CH" dirty="0" err="1" smtClean="0"/>
              <a:t>Some</a:t>
            </a:r>
            <a:r>
              <a:rPr lang="de-CH" dirty="0" smtClean="0"/>
              <a:t> </a:t>
            </a:r>
            <a:r>
              <a:rPr lang="de-CH" dirty="0" err="1" smtClean="0"/>
              <a:t>Current</a:t>
            </a:r>
            <a:r>
              <a:rPr lang="de-CH" dirty="0" smtClean="0"/>
              <a:t> Facts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/>
              <a:t>· · ·</a:t>
            </a:r>
            <a:r>
              <a:rPr lang="de-DE" dirty="0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25</a:t>
            </a:fld>
            <a:endParaRPr lang="de-DE" b="1" dirty="0">
              <a:solidFill>
                <a:schemeClr val="tx1"/>
              </a:solidFill>
            </a:endParaRPr>
          </a:p>
        </p:txBody>
      </p:sp>
      <p:cxnSp>
        <p:nvCxnSpPr>
          <p:cNvPr id="5" name="AutoShape 230"/>
          <p:cNvCxnSpPr>
            <a:cxnSpLocks noChangeShapeType="1"/>
            <a:stCxn id="21" idx="2"/>
            <a:endCxn id="22" idx="2"/>
          </p:cNvCxnSpPr>
          <p:nvPr/>
        </p:nvCxnSpPr>
        <p:spPr bwMode="auto">
          <a:xfrm rot="16200000" flipH="1">
            <a:off x="5580172" y="4410702"/>
            <a:ext cx="1588" cy="3240360"/>
          </a:xfrm>
          <a:prstGeom prst="bentConnector3">
            <a:avLst>
              <a:gd name="adj1" fmla="val 1439546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6" name="Rectangle 195"/>
          <p:cNvSpPr>
            <a:spLocks noChangeArrowheads="1"/>
          </p:cNvSpPr>
          <p:nvPr/>
        </p:nvSpPr>
        <p:spPr bwMode="auto">
          <a:xfrm>
            <a:off x="5431552" y="6361583"/>
            <a:ext cx="580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input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7" name="Rectangle 213"/>
          <p:cNvSpPr>
            <a:spLocks noChangeArrowheads="1"/>
          </p:cNvSpPr>
          <p:nvPr/>
        </p:nvSpPr>
        <p:spPr bwMode="auto">
          <a:xfrm>
            <a:off x="3491880" y="6004758"/>
            <a:ext cx="461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0..*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Rectangle 213"/>
          <p:cNvSpPr>
            <a:spLocks noChangeArrowheads="1"/>
          </p:cNvSpPr>
          <p:nvPr/>
        </p:nvSpPr>
        <p:spPr bwMode="auto">
          <a:xfrm>
            <a:off x="7206359" y="6004758"/>
            <a:ext cx="461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0..*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9" name="AutoShape 215"/>
          <p:cNvSpPr>
            <a:spLocks noChangeArrowheads="1"/>
          </p:cNvSpPr>
          <p:nvPr/>
        </p:nvSpPr>
        <p:spPr bwMode="auto">
          <a:xfrm rot="16200000" flipH="1">
            <a:off x="5259897" y="6443383"/>
            <a:ext cx="194859" cy="1575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12" name="Rectangle 224"/>
          <p:cNvSpPr>
            <a:spLocks noChangeArrowheads="1"/>
          </p:cNvSpPr>
          <p:nvPr/>
        </p:nvSpPr>
        <p:spPr bwMode="auto">
          <a:xfrm>
            <a:off x="2987824" y="5713511"/>
            <a:ext cx="461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0..*</a:t>
            </a:r>
          </a:p>
        </p:txBody>
      </p:sp>
      <p:pic>
        <p:nvPicPr>
          <p:cNvPr id="15" name="Picture 3" descr="j03137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628800"/>
            <a:ext cx="857287" cy="571504"/>
          </a:xfrm>
          <a:prstGeom prst="rect">
            <a:avLst/>
          </a:prstGeom>
          <a:noFill/>
        </p:spPr>
      </p:pic>
      <p:pic>
        <p:nvPicPr>
          <p:cNvPr id="16" name="Picture 168" descr="Picture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00808"/>
            <a:ext cx="1071570" cy="5594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8" name="Rectangle 195"/>
          <p:cNvSpPr>
            <a:spLocks noChangeArrowheads="1"/>
          </p:cNvSpPr>
          <p:nvPr/>
        </p:nvSpPr>
        <p:spPr bwMode="auto">
          <a:xfrm>
            <a:off x="5076056" y="5425479"/>
            <a:ext cx="9403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comprises</a:t>
            </a:r>
          </a:p>
        </p:txBody>
      </p:sp>
      <p:cxnSp>
        <p:nvCxnSpPr>
          <p:cNvPr id="20" name="AutoShape 206"/>
          <p:cNvCxnSpPr>
            <a:cxnSpLocks noChangeShapeType="1"/>
            <a:stCxn id="17" idx="3"/>
            <a:endCxn id="19" idx="1"/>
          </p:cNvCxnSpPr>
          <p:nvPr/>
        </p:nvCxnSpPr>
        <p:spPr bwMode="auto">
          <a:xfrm>
            <a:off x="4498842" y="2420482"/>
            <a:ext cx="216151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" name="AutoShape 209"/>
          <p:cNvCxnSpPr>
            <a:cxnSpLocks noChangeShapeType="1"/>
            <a:stCxn id="21" idx="3"/>
            <a:endCxn id="22" idx="1"/>
          </p:cNvCxnSpPr>
          <p:nvPr/>
        </p:nvCxnSpPr>
        <p:spPr bwMode="auto">
          <a:xfrm>
            <a:off x="4499992" y="5738053"/>
            <a:ext cx="216036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AutoShape 210"/>
          <p:cNvCxnSpPr>
            <a:cxnSpLocks noChangeShapeType="1"/>
            <a:stCxn id="22" idx="0"/>
            <a:endCxn id="19" idx="2"/>
          </p:cNvCxnSpPr>
          <p:nvPr/>
        </p:nvCxnSpPr>
        <p:spPr bwMode="auto">
          <a:xfrm rot="5400000" flipH="1" flipV="1">
            <a:off x="5834396" y="4079268"/>
            <a:ext cx="273191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5" name="AutoShape 211"/>
          <p:cNvSpPr>
            <a:spLocks noChangeArrowheads="1"/>
          </p:cNvSpPr>
          <p:nvPr/>
        </p:nvSpPr>
        <p:spPr bwMode="auto">
          <a:xfrm rot="5400000">
            <a:off x="5984259" y="5516147"/>
            <a:ext cx="194859" cy="1575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26" name="Rectangle 212"/>
          <p:cNvSpPr>
            <a:spLocks noChangeArrowheads="1"/>
          </p:cNvSpPr>
          <p:nvPr/>
        </p:nvSpPr>
        <p:spPr bwMode="auto">
          <a:xfrm>
            <a:off x="4499992" y="5713511"/>
            <a:ext cx="461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1..*</a:t>
            </a:r>
          </a:p>
        </p:txBody>
      </p:sp>
      <p:sp>
        <p:nvSpPr>
          <p:cNvPr id="27" name="Rectangle 213"/>
          <p:cNvSpPr>
            <a:spLocks noChangeArrowheads="1"/>
          </p:cNvSpPr>
          <p:nvPr/>
        </p:nvSpPr>
        <p:spPr bwMode="auto">
          <a:xfrm>
            <a:off x="6228184" y="5713511"/>
            <a:ext cx="461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1..*</a:t>
            </a:r>
          </a:p>
        </p:txBody>
      </p:sp>
      <p:sp>
        <p:nvSpPr>
          <p:cNvPr id="28" name="Rectangle 214"/>
          <p:cNvSpPr>
            <a:spLocks noChangeArrowheads="1"/>
          </p:cNvSpPr>
          <p:nvPr/>
        </p:nvSpPr>
        <p:spPr bwMode="auto">
          <a:xfrm>
            <a:off x="4954306" y="2093203"/>
            <a:ext cx="14314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biological source</a:t>
            </a:r>
          </a:p>
        </p:txBody>
      </p:sp>
      <p:sp>
        <p:nvSpPr>
          <p:cNvPr id="29" name="AutoShape 215"/>
          <p:cNvSpPr>
            <a:spLocks noChangeArrowheads="1"/>
          </p:cNvSpPr>
          <p:nvPr/>
        </p:nvSpPr>
        <p:spPr bwMode="auto">
          <a:xfrm rot="16200000" flipH="1">
            <a:off x="4841372" y="2165690"/>
            <a:ext cx="194859" cy="1575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30" name="Rectangle 222"/>
          <p:cNvSpPr>
            <a:spLocks noChangeArrowheads="1"/>
          </p:cNvSpPr>
          <p:nvPr/>
        </p:nvSpPr>
        <p:spPr bwMode="auto">
          <a:xfrm rot="16200000">
            <a:off x="6536172" y="4048313"/>
            <a:ext cx="1572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experiment source</a:t>
            </a:r>
          </a:p>
        </p:txBody>
      </p:sp>
      <p:sp>
        <p:nvSpPr>
          <p:cNvPr id="31" name="AutoShape 223"/>
          <p:cNvSpPr>
            <a:spLocks noChangeArrowheads="1"/>
          </p:cNvSpPr>
          <p:nvPr/>
        </p:nvSpPr>
        <p:spPr bwMode="auto">
          <a:xfrm>
            <a:off x="7234053" y="3281510"/>
            <a:ext cx="208136" cy="14749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32" name="Rectangle 224"/>
          <p:cNvSpPr>
            <a:spLocks noChangeArrowheads="1"/>
          </p:cNvSpPr>
          <p:nvPr/>
        </p:nvSpPr>
        <p:spPr bwMode="auto">
          <a:xfrm>
            <a:off x="4499992" y="2410789"/>
            <a:ext cx="463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</a:t>
            </a:r>
            <a:r>
              <a:rPr lang="en-US" sz="1400" dirty="0" smtClean="0">
                <a:latin typeface="Calibri" pitchFamily="34" charset="0"/>
              </a:rPr>
              <a:t>..1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3" name="Rectangle 225"/>
          <p:cNvSpPr>
            <a:spLocks noChangeArrowheads="1"/>
          </p:cNvSpPr>
          <p:nvPr/>
        </p:nvSpPr>
        <p:spPr bwMode="auto">
          <a:xfrm>
            <a:off x="6198247" y="2410789"/>
            <a:ext cx="461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</a:t>
            </a:r>
            <a:r>
              <a:rPr lang="en-US" sz="1400" dirty="0" smtClean="0">
                <a:latin typeface="Calibri" pitchFamily="34" charset="0"/>
              </a:rPr>
              <a:t>..*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7" name="Rectangle 237"/>
          <p:cNvSpPr>
            <a:spLocks noChangeArrowheads="1"/>
          </p:cNvSpPr>
          <p:nvPr/>
        </p:nvSpPr>
        <p:spPr bwMode="auto">
          <a:xfrm>
            <a:off x="1619672" y="5713511"/>
            <a:ext cx="461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0..*</a:t>
            </a:r>
          </a:p>
        </p:txBody>
      </p:sp>
      <p:sp>
        <p:nvSpPr>
          <p:cNvPr id="40" name="Rectangle 374"/>
          <p:cNvSpPr>
            <a:spLocks noChangeArrowheads="1"/>
          </p:cNvSpPr>
          <p:nvPr/>
        </p:nvSpPr>
        <p:spPr bwMode="auto">
          <a:xfrm>
            <a:off x="3530501" y="2708920"/>
            <a:ext cx="461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</a:t>
            </a:r>
            <a:r>
              <a:rPr lang="en-US" sz="1400" dirty="0" smtClean="0">
                <a:latin typeface="Calibri" pitchFamily="34" charset="0"/>
              </a:rPr>
              <a:t>..*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41" name="Rectangle 73"/>
          <p:cNvSpPr/>
          <p:nvPr/>
        </p:nvSpPr>
        <p:spPr bwMode="auto">
          <a:xfrm>
            <a:off x="3044736" y="5390124"/>
            <a:ext cx="214314" cy="2143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2" name="Rectangle 213"/>
          <p:cNvSpPr>
            <a:spLocks noChangeArrowheads="1"/>
          </p:cNvSpPr>
          <p:nvPr/>
        </p:nvSpPr>
        <p:spPr bwMode="auto">
          <a:xfrm>
            <a:off x="7201795" y="2718610"/>
            <a:ext cx="463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0..1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43" name="Rectangle 213"/>
          <p:cNvSpPr>
            <a:spLocks noChangeArrowheads="1"/>
          </p:cNvSpPr>
          <p:nvPr/>
        </p:nvSpPr>
        <p:spPr bwMode="auto">
          <a:xfrm>
            <a:off x="7203399" y="5128327"/>
            <a:ext cx="461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0..*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4" name="AutoShape 228"/>
          <p:cNvCxnSpPr>
            <a:cxnSpLocks noChangeShapeType="1"/>
            <a:stCxn id="17" idx="2"/>
            <a:endCxn id="56" idx="0"/>
          </p:cNvCxnSpPr>
          <p:nvPr/>
        </p:nvCxnSpPr>
        <p:spPr bwMode="auto">
          <a:xfrm rot="16200000" flipH="1">
            <a:off x="4035770" y="2636382"/>
            <a:ext cx="1075729" cy="12295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47" name="Rectangle 374"/>
          <p:cNvSpPr>
            <a:spLocks noChangeArrowheads="1"/>
          </p:cNvSpPr>
          <p:nvPr/>
        </p:nvSpPr>
        <p:spPr bwMode="auto">
          <a:xfrm>
            <a:off x="6558286" y="2708920"/>
            <a:ext cx="461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</a:t>
            </a:r>
            <a:r>
              <a:rPr lang="en-US" sz="1400" dirty="0" smtClean="0">
                <a:latin typeface="Calibri" pitchFamily="34" charset="0"/>
              </a:rPr>
              <a:t>..*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8" name="AutoShape 228"/>
          <p:cNvCxnSpPr>
            <a:cxnSpLocks noChangeShapeType="1"/>
            <a:stCxn id="51" idx="2"/>
            <a:endCxn id="54" idx="0"/>
          </p:cNvCxnSpPr>
          <p:nvPr/>
        </p:nvCxnSpPr>
        <p:spPr bwMode="auto">
          <a:xfrm rot="5400000">
            <a:off x="5810368" y="2610780"/>
            <a:ext cx="1132383" cy="122413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51" name="Rectangle 374"/>
          <p:cNvSpPr>
            <a:spLocks noChangeArrowheads="1"/>
          </p:cNvSpPr>
          <p:nvPr/>
        </p:nvSpPr>
        <p:spPr bwMode="auto">
          <a:xfrm>
            <a:off x="6876256" y="2348880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4" name="Rectangle 374"/>
          <p:cNvSpPr>
            <a:spLocks noChangeArrowheads="1"/>
          </p:cNvSpPr>
          <p:nvPr/>
        </p:nvSpPr>
        <p:spPr bwMode="auto">
          <a:xfrm>
            <a:off x="5652120" y="3789040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6" name="Rectangle 374"/>
          <p:cNvSpPr>
            <a:spLocks noChangeArrowheads="1"/>
          </p:cNvSpPr>
          <p:nvPr/>
        </p:nvSpPr>
        <p:spPr bwMode="auto">
          <a:xfrm>
            <a:off x="5076056" y="3789040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8" name="Rectangle 374"/>
          <p:cNvSpPr>
            <a:spLocks noChangeArrowheads="1"/>
          </p:cNvSpPr>
          <p:nvPr/>
        </p:nvSpPr>
        <p:spPr bwMode="auto">
          <a:xfrm>
            <a:off x="5084774" y="4057327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9" name="Rectangle 374"/>
          <p:cNvSpPr>
            <a:spLocks noChangeArrowheads="1"/>
          </p:cNvSpPr>
          <p:nvPr/>
        </p:nvSpPr>
        <p:spPr bwMode="auto">
          <a:xfrm>
            <a:off x="5643402" y="4057327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0" name="Rectangle 374"/>
          <p:cNvSpPr>
            <a:spLocks noChangeArrowheads="1"/>
          </p:cNvSpPr>
          <p:nvPr/>
        </p:nvSpPr>
        <p:spPr bwMode="auto">
          <a:xfrm>
            <a:off x="6876256" y="5425479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 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62" name="AutoShape 228"/>
          <p:cNvCxnSpPr>
            <a:cxnSpLocks noChangeShapeType="1"/>
            <a:stCxn id="60" idx="0"/>
            <a:endCxn id="59" idx="2"/>
          </p:cNvCxnSpPr>
          <p:nvPr/>
        </p:nvCxnSpPr>
        <p:spPr bwMode="auto">
          <a:xfrm rot="16200000" flipV="1">
            <a:off x="5842013" y="4278865"/>
            <a:ext cx="1060375" cy="12328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65" name="AutoShape 228"/>
          <p:cNvCxnSpPr>
            <a:cxnSpLocks noChangeShapeType="1"/>
            <a:stCxn id="21" idx="0"/>
            <a:endCxn id="58" idx="2"/>
          </p:cNvCxnSpPr>
          <p:nvPr/>
        </p:nvCxnSpPr>
        <p:spPr bwMode="auto">
          <a:xfrm rot="5400000" flipH="1" flipV="1">
            <a:off x="4038508" y="4286588"/>
            <a:ext cx="1080120" cy="123715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68" name="Rectangle 374"/>
          <p:cNvSpPr>
            <a:spLocks noChangeArrowheads="1"/>
          </p:cNvSpPr>
          <p:nvPr/>
        </p:nvSpPr>
        <p:spPr bwMode="auto">
          <a:xfrm>
            <a:off x="6558286" y="5137447"/>
            <a:ext cx="461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</a:t>
            </a:r>
            <a:r>
              <a:rPr lang="en-US" sz="1400" dirty="0" smtClean="0">
                <a:latin typeface="Calibri" pitchFamily="34" charset="0"/>
              </a:rPr>
              <a:t>..*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0" name="Rectangle 207"/>
          <p:cNvSpPr>
            <a:spLocks noChangeArrowheads="1"/>
          </p:cNvSpPr>
          <p:nvPr/>
        </p:nvSpPr>
        <p:spPr bwMode="auto">
          <a:xfrm>
            <a:off x="539552" y="5445224"/>
            <a:ext cx="1080000" cy="585658"/>
          </a:xfrm>
          <a:prstGeom prst="rect">
            <a:avLst/>
          </a:prstGeom>
          <a:solidFill>
            <a:srgbClr val="81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4170363">
              <a:lnSpc>
                <a:spcPct val="100000"/>
              </a:lnSpc>
              <a:defRPr/>
            </a:pPr>
            <a:r>
              <a:rPr lang="en-US" sz="1400" dirty="0" smtClean="0">
                <a:latin typeface="Calibri" pitchFamily="34" charset="0"/>
              </a:rPr>
              <a:t>Application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7" name="Rectangle 200"/>
          <p:cNvSpPr>
            <a:spLocks noChangeArrowheads="1"/>
          </p:cNvSpPr>
          <p:nvPr/>
        </p:nvSpPr>
        <p:spPr bwMode="auto">
          <a:xfrm>
            <a:off x="3418842" y="2127653"/>
            <a:ext cx="1080000" cy="585658"/>
          </a:xfrm>
          <a:prstGeom prst="rect">
            <a:avLst/>
          </a:prstGeom>
          <a:solidFill>
            <a:srgbClr val="81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4170363">
              <a:lnSpc>
                <a:spcPct val="100000"/>
              </a:lnSpc>
              <a:defRPr/>
            </a:pPr>
            <a:r>
              <a:rPr lang="en-US" sz="1400" dirty="0">
                <a:latin typeface="Calibri" pitchFamily="34" charset="0"/>
              </a:rPr>
              <a:t>Sample</a:t>
            </a:r>
          </a:p>
        </p:txBody>
      </p:sp>
      <p:sp>
        <p:nvSpPr>
          <p:cNvPr id="19" name="Rectangle 205"/>
          <p:cNvSpPr>
            <a:spLocks noChangeArrowheads="1"/>
          </p:cNvSpPr>
          <p:nvPr/>
        </p:nvSpPr>
        <p:spPr bwMode="auto">
          <a:xfrm>
            <a:off x="6660352" y="2127653"/>
            <a:ext cx="1080000" cy="585658"/>
          </a:xfrm>
          <a:prstGeom prst="rect">
            <a:avLst/>
          </a:prstGeom>
          <a:solidFill>
            <a:srgbClr val="81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4170363">
              <a:lnSpc>
                <a:spcPct val="100000"/>
              </a:lnSpc>
              <a:defRPr/>
            </a:pPr>
            <a:r>
              <a:rPr lang="en-US" sz="1400" dirty="0">
                <a:latin typeface="Calibri" pitchFamily="34" charset="0"/>
              </a:rPr>
              <a:t>Extract</a:t>
            </a:r>
          </a:p>
        </p:txBody>
      </p:sp>
      <p:sp>
        <p:nvSpPr>
          <p:cNvPr id="21" name="Rectangle 207"/>
          <p:cNvSpPr>
            <a:spLocks noChangeArrowheads="1"/>
          </p:cNvSpPr>
          <p:nvPr/>
        </p:nvSpPr>
        <p:spPr bwMode="auto">
          <a:xfrm>
            <a:off x="3419992" y="5445224"/>
            <a:ext cx="1080000" cy="585658"/>
          </a:xfrm>
          <a:prstGeom prst="rect">
            <a:avLst/>
          </a:prstGeom>
          <a:solidFill>
            <a:srgbClr val="81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4170363">
              <a:lnSpc>
                <a:spcPct val="100000"/>
              </a:lnSpc>
              <a:defRPr/>
            </a:pPr>
            <a:r>
              <a:rPr lang="en-US" sz="1400" dirty="0">
                <a:latin typeface="Calibri" pitchFamily="34" charset="0"/>
              </a:rPr>
              <a:t>Workunit</a:t>
            </a:r>
          </a:p>
        </p:txBody>
      </p:sp>
      <p:sp>
        <p:nvSpPr>
          <p:cNvPr id="22" name="Rectangle 208"/>
          <p:cNvSpPr>
            <a:spLocks noChangeArrowheads="1"/>
          </p:cNvSpPr>
          <p:nvPr/>
        </p:nvSpPr>
        <p:spPr bwMode="auto">
          <a:xfrm>
            <a:off x="6660352" y="5445224"/>
            <a:ext cx="1080000" cy="585658"/>
          </a:xfrm>
          <a:prstGeom prst="rect">
            <a:avLst/>
          </a:prstGeom>
          <a:solidFill>
            <a:srgbClr val="81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4170363">
              <a:lnSpc>
                <a:spcPct val="100000"/>
              </a:lnSpc>
              <a:defRPr/>
            </a:pPr>
            <a:r>
              <a:rPr lang="en-US" sz="1400" dirty="0" smtClean="0">
                <a:latin typeface="Calibri" pitchFamily="34" charset="0"/>
              </a:rPr>
              <a:t>Data</a:t>
            </a:r>
            <a:endParaRPr lang="en-US" sz="1400" dirty="0">
              <a:latin typeface="Calibri" pitchFamily="34" charset="0"/>
            </a:endParaRPr>
          </a:p>
          <a:p>
            <a:pPr algn="ctr" defTabSz="4170363">
              <a:lnSpc>
                <a:spcPct val="100000"/>
              </a:lnSpc>
              <a:defRPr/>
            </a:pPr>
            <a:r>
              <a:rPr lang="en-US" sz="1400" dirty="0">
                <a:latin typeface="Calibri" pitchFamily="34" charset="0"/>
              </a:rPr>
              <a:t>Resource</a:t>
            </a:r>
          </a:p>
        </p:txBody>
      </p:sp>
      <p:sp>
        <p:nvSpPr>
          <p:cNvPr id="34" name="Rectangle 233"/>
          <p:cNvSpPr>
            <a:spLocks noChangeArrowheads="1"/>
          </p:cNvSpPr>
          <p:nvPr/>
        </p:nvSpPr>
        <p:spPr bwMode="auto">
          <a:xfrm>
            <a:off x="4932040" y="3787734"/>
            <a:ext cx="1080000" cy="585658"/>
          </a:xfrm>
          <a:prstGeom prst="rect">
            <a:avLst/>
          </a:prstGeom>
          <a:solidFill>
            <a:srgbClr val="81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4170363">
              <a:lnSpc>
                <a:spcPct val="100000"/>
              </a:lnSpc>
              <a:defRPr/>
            </a:pPr>
            <a:r>
              <a:rPr lang="en-US" sz="1400" dirty="0">
                <a:latin typeface="Calibri" pitchFamily="34" charset="0"/>
              </a:rPr>
              <a:t>Project</a:t>
            </a:r>
          </a:p>
        </p:txBody>
      </p:sp>
      <p:sp>
        <p:nvSpPr>
          <p:cNvPr id="71" name="Rectangle 195"/>
          <p:cNvSpPr>
            <a:spLocks noChangeArrowheads="1"/>
          </p:cNvSpPr>
          <p:nvPr/>
        </p:nvSpPr>
        <p:spPr bwMode="auto">
          <a:xfrm>
            <a:off x="2051720" y="5445224"/>
            <a:ext cx="8685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170363"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</a:rPr>
              <a:t>produces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72" name="AutoShape 211"/>
          <p:cNvSpPr>
            <a:spLocks noChangeArrowheads="1"/>
          </p:cNvSpPr>
          <p:nvPr/>
        </p:nvSpPr>
        <p:spPr bwMode="auto">
          <a:xfrm rot="5400000">
            <a:off x="2924013" y="5535892"/>
            <a:ext cx="194859" cy="1575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Calibri" pitchFamily="34" charset="0"/>
            </a:endParaRPr>
          </a:p>
        </p:txBody>
      </p:sp>
      <p:cxnSp>
        <p:nvCxnSpPr>
          <p:cNvPr id="73" name="AutoShape 209"/>
          <p:cNvCxnSpPr>
            <a:cxnSpLocks noChangeShapeType="1"/>
            <a:stCxn id="21" idx="1"/>
            <a:endCxn id="10" idx="3"/>
          </p:cNvCxnSpPr>
          <p:nvPr/>
        </p:nvCxnSpPr>
        <p:spPr bwMode="auto">
          <a:xfrm rot="10800000">
            <a:off x="1619552" y="5738053"/>
            <a:ext cx="180044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7" name="Rectangle 374"/>
          <p:cNvSpPr>
            <a:spLocks noChangeArrowheads="1"/>
          </p:cNvSpPr>
          <p:nvPr/>
        </p:nvSpPr>
        <p:spPr bwMode="auto">
          <a:xfrm>
            <a:off x="3491880" y="5137447"/>
            <a:ext cx="461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70363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0</a:t>
            </a:r>
            <a:r>
              <a:rPr lang="en-US" sz="1400" dirty="0" smtClean="0">
                <a:latin typeface="Calibri" pitchFamily="34" charset="0"/>
              </a:rPr>
              <a:t>..*</a:t>
            </a:r>
            <a:endParaRPr lang="en-US" sz="1400" dirty="0">
              <a:latin typeface="Calibr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9552" y="1484784"/>
            <a:ext cx="1910842" cy="2742257"/>
            <a:chOff x="539552" y="1484784"/>
            <a:chExt cx="1910842" cy="2742257"/>
          </a:xfrm>
        </p:grpSpPr>
        <p:graphicFrame>
          <p:nvGraphicFramePr>
            <p:cNvPr id="55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2930216"/>
                </p:ext>
              </p:extLst>
            </p:nvPr>
          </p:nvGraphicFramePr>
          <p:xfrm>
            <a:off x="539552" y="1484784"/>
            <a:ext cx="1910842" cy="2438400"/>
          </p:xfrm>
          <a:graphic>
            <a:graphicData uri="http://schemas.openxmlformats.org/drawingml/2006/table">
              <a:tbl>
                <a:tblPr bandRow="1">
                  <a:tableStyleId>{D7AC3CCA-C797-4891-BE02-D94E43425B78}</a:tableStyleId>
                </a:tblPr>
                <a:tblGrid>
                  <a:gridCol w="1235837"/>
                  <a:gridCol w="675005"/>
                </a:tblGrid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Users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78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Institutes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378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err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Organizations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97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Orders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2188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Projects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969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Extracts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7197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Workunits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53379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  <a:tr h="227805">
                  <a:tc>
                    <a:txBody>
                      <a:bodyPr/>
                      <a:lstStyle/>
                      <a:p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Resources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/>
                        <a:r>
                          <a:rPr lang="de-CH" sz="1400" b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itchFamily="34" charset="0"/>
                            <a:cs typeface="Calibri" pitchFamily="34" charset="0"/>
                          </a:rPr>
                          <a:t>81103</a:t>
                        </a:r>
                        <a:endParaRPr lang="de-CH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endParaRPr>
                      </a:p>
                    </a:txBody>
                    <a:tcPr>
                      <a:solidFill>
                        <a:srgbClr val="0099FF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61" name="TextBox 60"/>
            <p:cNvSpPr txBox="1"/>
            <p:nvPr/>
          </p:nvSpPr>
          <p:spPr>
            <a:xfrm>
              <a:off x="539552" y="3950042"/>
              <a:ext cx="8053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de-CH" sz="1200" b="0" dirty="0" smtClean="0">
                  <a:latin typeface="Calibri" pitchFamily="34" charset="0"/>
                  <a:cs typeface="Calibri" pitchFamily="34" charset="0"/>
                </a:rPr>
                <a:t>May 2011</a:t>
              </a:r>
              <a:endParaRPr lang="de-CH" sz="1200" b="0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143248"/>
            <a:ext cx="8351837" cy="35258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Can </a:t>
            </a:r>
            <a:r>
              <a:rPr lang="en-US" dirty="0" err="1" smtClean="0"/>
              <a:t>Türker</a:t>
            </a:r>
            <a:r>
              <a:rPr lang="en-US" dirty="0" smtClean="0"/>
              <a:t>, </a:t>
            </a:r>
            <a:r>
              <a:rPr lang="en-US" dirty="0" err="1" smtClean="0"/>
              <a:t>Fuat</a:t>
            </a:r>
            <a:r>
              <a:rPr lang="en-US" dirty="0" smtClean="0"/>
              <a:t> Akal</a:t>
            </a:r>
          </a:p>
          <a:p>
            <a:pPr>
              <a:lnSpc>
                <a:spcPct val="80000"/>
              </a:lnSpc>
            </a:pPr>
            <a:r>
              <a:rPr lang="en-US" i="1" dirty="0" smtClean="0"/>
              <a:t>Functional Genomics Center Zurich, Switzerland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557338"/>
            <a:ext cx="7818463" cy="954107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sz="3600" b="1" dirty="0" smtClean="0"/>
              <a:t>B-Fabric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de-CH" b="1" dirty="0" smtClean="0"/>
              <a:t>Managing </a:t>
            </a:r>
            <a:r>
              <a:rPr lang="de-CH" b="1" dirty="0"/>
              <a:t>Users, Projects, </a:t>
            </a:r>
            <a:r>
              <a:rPr lang="de-CH" b="1" dirty="0" smtClean="0"/>
              <a:t>Orders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89530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ildschirminhalt erfassen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516028"/>
            <a:ext cx="6948263" cy="32811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Management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Registration</a:t>
            </a:r>
          </a:p>
          <a:p>
            <a:r>
              <a:rPr lang="en-US" sz="1600" dirty="0" smtClean="0"/>
              <a:t>LDAP Sync</a:t>
            </a:r>
          </a:p>
          <a:p>
            <a:r>
              <a:rPr lang="en-US" sz="1600" dirty="0" smtClean="0"/>
              <a:t>Role Mgmt.</a:t>
            </a:r>
          </a:p>
          <a:p>
            <a:r>
              <a:rPr lang="en-US" sz="1600" dirty="0" smtClean="0"/>
              <a:t>Password Change</a:t>
            </a:r>
          </a:p>
          <a:p>
            <a:r>
              <a:rPr lang="en-US" sz="1600" dirty="0" smtClean="0"/>
              <a:t>Door Key Request</a:t>
            </a:r>
          </a:p>
          <a:p>
            <a:r>
              <a:rPr lang="en-US" sz="1600" dirty="0" smtClean="0"/>
              <a:t>Duplicate Merge</a:t>
            </a:r>
          </a:p>
          <a:p>
            <a:r>
              <a:rPr lang="en-US" sz="1600" dirty="0" smtClean="0"/>
              <a:t>Mail Archive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27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Management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Application</a:t>
            </a:r>
          </a:p>
          <a:p>
            <a:r>
              <a:rPr lang="en-US" sz="1600" dirty="0" smtClean="0"/>
              <a:t>Reviewing</a:t>
            </a:r>
          </a:p>
          <a:p>
            <a:r>
              <a:rPr lang="en-US" sz="1600" dirty="0" smtClean="0"/>
              <a:t>Communication</a:t>
            </a:r>
          </a:p>
          <a:p>
            <a:r>
              <a:rPr lang="en-US" sz="1600" dirty="0" smtClean="0"/>
              <a:t>State Tracking </a:t>
            </a:r>
          </a:p>
          <a:p>
            <a:r>
              <a:rPr lang="en-US" sz="1600" dirty="0" smtClean="0"/>
              <a:t>Member Mgmt.</a:t>
            </a:r>
          </a:p>
          <a:p>
            <a:r>
              <a:rPr lang="en-US" sz="1600" dirty="0" smtClean="0"/>
              <a:t>Data Mgmt.</a:t>
            </a:r>
          </a:p>
          <a:p>
            <a:r>
              <a:rPr lang="en-US" sz="1600" dirty="0" smtClean="0"/>
              <a:t>Reporting</a:t>
            </a:r>
            <a:endParaRPr lang="en-US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28</a:t>
            </a:fld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27984" y="1268760"/>
            <a:ext cx="4176464" cy="4104456"/>
            <a:chOff x="-324544" y="1268760"/>
            <a:chExt cx="4176464" cy="4104456"/>
          </a:xfrm>
        </p:grpSpPr>
        <p:sp>
          <p:nvSpPr>
            <p:cNvPr id="70" name="Rechteck 25"/>
            <p:cNvSpPr/>
            <p:nvPr/>
          </p:nvSpPr>
          <p:spPr bwMode="auto">
            <a:xfrm>
              <a:off x="-324544" y="1268760"/>
              <a:ext cx="4176464" cy="41044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1" name="Oval 154"/>
            <p:cNvSpPr>
              <a:spLocks noChangeArrowheads="1"/>
            </p:cNvSpPr>
            <p:nvPr/>
          </p:nvSpPr>
          <p:spPr bwMode="auto">
            <a:xfrm>
              <a:off x="529996" y="1628840"/>
              <a:ext cx="1080000" cy="3600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pending</a:t>
              </a:r>
            </a:p>
          </p:txBody>
        </p:sp>
        <p:sp>
          <p:nvSpPr>
            <p:cNvPr id="72" name="Oval 158"/>
            <p:cNvSpPr>
              <a:spLocks noChangeArrowheads="1"/>
            </p:cNvSpPr>
            <p:nvPr/>
          </p:nvSpPr>
          <p:spPr bwMode="auto">
            <a:xfrm>
              <a:off x="533171" y="2348920"/>
              <a:ext cx="1080000" cy="360000"/>
            </a:xfrm>
            <a:prstGeom prst="ellipse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review</a:t>
              </a:r>
              <a:endPara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3" name="AutoShape 161"/>
            <p:cNvCxnSpPr>
              <a:cxnSpLocks noChangeShapeType="1"/>
              <a:stCxn id="72" idx="4"/>
              <a:endCxn id="78" idx="0"/>
            </p:cNvCxnSpPr>
            <p:nvPr/>
          </p:nvCxnSpPr>
          <p:spPr bwMode="auto">
            <a:xfrm flipH="1">
              <a:off x="1070542" y="2708920"/>
              <a:ext cx="2629" cy="30028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4" name="AutoShape 163"/>
            <p:cNvCxnSpPr>
              <a:cxnSpLocks noChangeShapeType="1"/>
              <a:endCxn id="71" idx="0"/>
            </p:cNvCxnSpPr>
            <p:nvPr/>
          </p:nvCxnSpPr>
          <p:spPr bwMode="auto">
            <a:xfrm>
              <a:off x="1069996" y="1270886"/>
              <a:ext cx="0" cy="35795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5" name="Rectangle 165"/>
            <p:cNvSpPr>
              <a:spLocks noChangeArrowheads="1"/>
            </p:cNvSpPr>
            <p:nvPr/>
          </p:nvSpPr>
          <p:spPr bwMode="auto">
            <a:xfrm>
              <a:off x="1835696" y="2204864"/>
              <a:ext cx="1188402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reviewer vote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6" name="Rectangle 169"/>
            <p:cNvSpPr>
              <a:spLocks noChangeArrowheads="1"/>
            </p:cNvSpPr>
            <p:nvPr/>
          </p:nvSpPr>
          <p:spPr bwMode="auto">
            <a:xfrm>
              <a:off x="64020" y="2071417"/>
              <a:ext cx="973087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coach vote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7" name="Rectangle 172"/>
            <p:cNvSpPr>
              <a:spLocks noChangeArrowheads="1"/>
            </p:cNvSpPr>
            <p:nvPr/>
          </p:nvSpPr>
          <p:spPr bwMode="auto">
            <a:xfrm>
              <a:off x="-109361" y="2780928"/>
              <a:ext cx="1146468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final decision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8" name="Oval 173"/>
            <p:cNvSpPr>
              <a:spLocks noChangeArrowheads="1"/>
            </p:cNvSpPr>
            <p:nvPr/>
          </p:nvSpPr>
          <p:spPr bwMode="auto">
            <a:xfrm>
              <a:off x="984023" y="3009205"/>
              <a:ext cx="173037" cy="13176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eaLnBrk="0" hangingPunct="0">
                <a:lnSpc>
                  <a:spcPts val="800"/>
                </a:lnSpc>
              </a:pPr>
              <a:endParaRPr lang="en-US" sz="140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9" name="AutoShape 174"/>
            <p:cNvCxnSpPr>
              <a:cxnSpLocks noChangeShapeType="1"/>
              <a:stCxn id="78" idx="0"/>
              <a:endCxn id="83" idx="0"/>
            </p:cNvCxnSpPr>
            <p:nvPr/>
          </p:nvCxnSpPr>
          <p:spPr bwMode="auto">
            <a:xfrm>
              <a:off x="1070542" y="3009205"/>
              <a:ext cx="2509" cy="49180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Rectangle 175"/>
            <p:cNvSpPr>
              <a:spLocks noChangeArrowheads="1"/>
            </p:cNvSpPr>
            <p:nvPr/>
          </p:nvSpPr>
          <p:spPr bwMode="auto">
            <a:xfrm>
              <a:off x="2095909" y="2996314"/>
              <a:ext cx="603883" cy="21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reject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1" name="Rectangle 176"/>
            <p:cNvSpPr>
              <a:spLocks noChangeArrowheads="1"/>
            </p:cNvSpPr>
            <p:nvPr/>
          </p:nvSpPr>
          <p:spPr bwMode="auto">
            <a:xfrm>
              <a:off x="370706" y="3212976"/>
              <a:ext cx="666401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accept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82" name="AutoShape 177"/>
            <p:cNvCxnSpPr>
              <a:cxnSpLocks noChangeShapeType="1"/>
              <a:stCxn id="78" idx="6"/>
              <a:endCxn id="84" idx="0"/>
            </p:cNvCxnSpPr>
            <p:nvPr/>
          </p:nvCxnSpPr>
          <p:spPr bwMode="auto">
            <a:xfrm>
              <a:off x="1157060" y="3075087"/>
              <a:ext cx="2004343" cy="425961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3" name="Oval 214"/>
            <p:cNvSpPr>
              <a:spLocks noChangeArrowheads="1"/>
            </p:cNvSpPr>
            <p:nvPr/>
          </p:nvSpPr>
          <p:spPr bwMode="auto">
            <a:xfrm>
              <a:off x="533051" y="3501008"/>
              <a:ext cx="1080000" cy="36000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running</a:t>
              </a:r>
              <a:endPara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4" name="Oval 215"/>
            <p:cNvSpPr>
              <a:spLocks noChangeArrowheads="1"/>
            </p:cNvSpPr>
            <p:nvPr/>
          </p:nvSpPr>
          <p:spPr bwMode="auto">
            <a:xfrm>
              <a:off x="2621403" y="3501048"/>
              <a:ext cx="1080000" cy="3600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rejected</a:t>
              </a:r>
              <a:endParaRPr lang="en-US" sz="140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6" name="Rectangle 183"/>
            <p:cNvSpPr>
              <a:spLocks noChangeArrowheads="1"/>
            </p:cNvSpPr>
            <p:nvPr/>
          </p:nvSpPr>
          <p:spPr bwMode="auto">
            <a:xfrm>
              <a:off x="1763688" y="3212976"/>
              <a:ext cx="87408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170363" eaLnBrk="0" hangingPunct="0">
                <a:lnSpc>
                  <a:spcPct val="100000"/>
                </a:lnSpc>
              </a:pPr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alter</a:t>
              </a:r>
            </a:p>
            <a:p>
              <a:pPr algn="l" defTabSz="4170363" eaLnBrk="0" hangingPunct="0">
                <a:lnSpc>
                  <a:spcPct val="100000"/>
                </a:lnSpc>
              </a:pPr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members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87" name="AutoShape 184"/>
            <p:cNvCxnSpPr>
              <a:cxnSpLocks noChangeShapeType="1"/>
              <a:stCxn id="83" idx="7"/>
              <a:endCxn id="83" idx="6"/>
            </p:cNvCxnSpPr>
            <p:nvPr/>
          </p:nvCxnSpPr>
          <p:spPr bwMode="auto">
            <a:xfrm rot="16200000" flipH="1">
              <a:off x="1470330" y="3538287"/>
              <a:ext cx="127279" cy="158162"/>
            </a:xfrm>
            <a:prstGeom prst="curvedConnector4">
              <a:avLst>
                <a:gd name="adj1" fmla="val -221027"/>
                <a:gd name="adj2" fmla="val 24453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8" name="Oval 186"/>
            <p:cNvSpPr>
              <a:spLocks noChangeArrowheads="1"/>
            </p:cNvSpPr>
            <p:nvPr/>
          </p:nvSpPr>
          <p:spPr bwMode="auto">
            <a:xfrm>
              <a:off x="533051" y="4941208"/>
              <a:ext cx="1080000" cy="360000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closed</a:t>
              </a:r>
              <a:endParaRPr lang="en-US" sz="140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0" name="Oval 210"/>
            <p:cNvSpPr>
              <a:spLocks noChangeArrowheads="1"/>
            </p:cNvSpPr>
            <p:nvPr/>
          </p:nvSpPr>
          <p:spPr bwMode="auto">
            <a:xfrm>
              <a:off x="533051" y="4221088"/>
              <a:ext cx="1080000" cy="360000"/>
            </a:xfrm>
            <a:prstGeom prst="ellipse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finished</a:t>
              </a:r>
            </a:p>
          </p:txBody>
        </p:sp>
        <p:cxnSp>
          <p:nvCxnSpPr>
            <p:cNvPr id="91" name="AutoShape 212"/>
            <p:cNvCxnSpPr>
              <a:cxnSpLocks noChangeShapeType="1"/>
              <a:stCxn id="90" idx="4"/>
              <a:endCxn id="88" idx="0"/>
            </p:cNvCxnSpPr>
            <p:nvPr/>
          </p:nvCxnSpPr>
          <p:spPr bwMode="auto">
            <a:xfrm>
              <a:off x="1073051" y="4581088"/>
              <a:ext cx="0" cy="36012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Rectangle 213"/>
            <p:cNvSpPr>
              <a:spLocks noChangeArrowheads="1"/>
            </p:cNvSpPr>
            <p:nvPr/>
          </p:nvSpPr>
          <p:spPr bwMode="auto">
            <a:xfrm>
              <a:off x="392252" y="4653176"/>
              <a:ext cx="716863" cy="21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publish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94" name="AutoShape 212"/>
            <p:cNvCxnSpPr>
              <a:cxnSpLocks noChangeShapeType="1"/>
              <a:stCxn id="83" idx="4"/>
              <a:endCxn id="90" idx="0"/>
            </p:cNvCxnSpPr>
            <p:nvPr/>
          </p:nvCxnSpPr>
          <p:spPr bwMode="auto">
            <a:xfrm>
              <a:off x="1073051" y="3861008"/>
              <a:ext cx="0" cy="3600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5" name="Rectangle 213"/>
            <p:cNvSpPr>
              <a:spLocks noChangeArrowheads="1"/>
            </p:cNvSpPr>
            <p:nvPr/>
          </p:nvSpPr>
          <p:spPr bwMode="auto">
            <a:xfrm>
              <a:off x="496939" y="3933056"/>
              <a:ext cx="582211" cy="21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finish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96" name="AutoShape 184"/>
            <p:cNvCxnSpPr>
              <a:cxnSpLocks noChangeShapeType="1"/>
              <a:stCxn id="72" idx="7"/>
              <a:endCxn id="72" idx="6"/>
            </p:cNvCxnSpPr>
            <p:nvPr/>
          </p:nvCxnSpPr>
          <p:spPr bwMode="auto">
            <a:xfrm rot="16200000" flipH="1">
              <a:off x="1470450" y="2386199"/>
              <a:ext cx="127279" cy="158162"/>
            </a:xfrm>
            <a:prstGeom prst="curvedConnector4">
              <a:avLst>
                <a:gd name="adj1" fmla="val -221027"/>
                <a:gd name="adj2" fmla="val 24453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7" name="AutoShape 161"/>
            <p:cNvCxnSpPr>
              <a:cxnSpLocks noChangeShapeType="1"/>
              <a:stCxn id="71" idx="4"/>
              <a:endCxn id="72" idx="0"/>
            </p:cNvCxnSpPr>
            <p:nvPr/>
          </p:nvCxnSpPr>
          <p:spPr bwMode="auto">
            <a:xfrm>
              <a:off x="1069996" y="1988840"/>
              <a:ext cx="3175" cy="3600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8" name="Rectangle 176"/>
            <p:cNvSpPr>
              <a:spLocks noChangeArrowheads="1"/>
            </p:cNvSpPr>
            <p:nvPr/>
          </p:nvSpPr>
          <p:spPr bwMode="auto">
            <a:xfrm>
              <a:off x="-258969" y="1340130"/>
              <a:ext cx="1301125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project request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99" name="AutoShape 184"/>
            <p:cNvCxnSpPr>
              <a:cxnSpLocks noChangeShapeType="1"/>
              <a:stCxn id="71" idx="7"/>
              <a:endCxn id="71" idx="6"/>
            </p:cNvCxnSpPr>
            <p:nvPr/>
          </p:nvCxnSpPr>
          <p:spPr bwMode="auto">
            <a:xfrm rot="16200000" flipH="1">
              <a:off x="1467275" y="1666119"/>
              <a:ext cx="127279" cy="158162"/>
            </a:xfrm>
            <a:prstGeom prst="curvedConnector4">
              <a:avLst>
                <a:gd name="adj1" fmla="val -221027"/>
                <a:gd name="adj2" fmla="val 24453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(Demonstration)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286042D5-B441-49FE-8A05-202AAAB97E07}" type="slidenum">
              <a:rPr lang="de-DE" b="1">
                <a:solidFill>
                  <a:schemeClr val="tx1"/>
                </a:solidFill>
              </a:rPr>
              <a:pPr/>
              <a:t>29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1400" y="5245150"/>
            <a:ext cx="546050" cy="54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80532" y="1905000"/>
            <a:ext cx="577850" cy="57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3036" y="1752600"/>
            <a:ext cx="641764" cy="632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057400"/>
            <a:ext cx="780232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DemoUser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8600" y="1905000"/>
            <a:ext cx="945491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BCoordinator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5706533"/>
            <a:ext cx="530915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BUser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3048000"/>
            <a:ext cx="2642375" cy="838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12" name="Curved Connector 11"/>
          <p:cNvCxnSpPr>
            <a:stCxn id="5" idx="1"/>
            <a:endCxn id="66" idx="0"/>
          </p:cNvCxnSpPr>
          <p:nvPr/>
        </p:nvCxnSpPr>
        <p:spPr bwMode="auto">
          <a:xfrm>
            <a:off x="1458382" y="2193925"/>
            <a:ext cx="3304118" cy="854075"/>
          </a:xfrm>
          <a:prstGeom prst="curvedConnector2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3" name="Curved Connector 12"/>
          <p:cNvCxnSpPr>
            <a:stCxn id="66" idx="0"/>
            <a:endCxn id="6" idx="1"/>
          </p:cNvCxnSpPr>
          <p:nvPr/>
        </p:nvCxnSpPr>
        <p:spPr bwMode="auto">
          <a:xfrm rot="5400000" flipH="1" flipV="1">
            <a:off x="5533281" y="1298245"/>
            <a:ext cx="978975" cy="2520536"/>
          </a:xfrm>
          <a:prstGeom prst="curvedConnector2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7" name="Curved Connector 12"/>
          <p:cNvCxnSpPr>
            <a:stCxn id="6" idx="2"/>
            <a:endCxn id="85" idx="6"/>
          </p:cNvCxnSpPr>
          <p:nvPr/>
        </p:nvCxnSpPr>
        <p:spPr bwMode="auto">
          <a:xfrm rot="5400000">
            <a:off x="6385334" y="2172316"/>
            <a:ext cx="1005450" cy="1431718"/>
          </a:xfrm>
          <a:prstGeom prst="curved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429000" y="2137463"/>
            <a:ext cx="659155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Request</a:t>
            </a:r>
          </a:p>
          <a:p>
            <a:pPr algn="ctr"/>
            <a:r>
              <a:rPr lang="en-US"/>
              <a:t>Project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6400" y="2057400"/>
            <a:ext cx="53387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Notify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44733" y="3306855"/>
            <a:ext cx="947645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Assign Coach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371600" y="5135655"/>
            <a:ext cx="577800" cy="577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57532" y="5791200"/>
            <a:ext cx="634759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Tuerker</a:t>
            </a:r>
          </a:p>
        </p:txBody>
      </p:sp>
      <p:cxnSp>
        <p:nvCxnSpPr>
          <p:cNvPr id="28" name="Curved Connector 12"/>
          <p:cNvCxnSpPr>
            <a:stCxn id="85" idx="6"/>
            <a:endCxn id="4" idx="0"/>
          </p:cNvCxnSpPr>
          <p:nvPr/>
        </p:nvCxnSpPr>
        <p:spPr bwMode="auto">
          <a:xfrm>
            <a:off x="6172200" y="3390900"/>
            <a:ext cx="1492225" cy="1854250"/>
          </a:xfrm>
          <a:prstGeom prst="curved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33" name="Curved Connector 12"/>
          <p:cNvCxnSpPr>
            <a:stCxn id="97" idx="1"/>
            <a:endCxn id="80" idx="4"/>
          </p:cNvCxnSpPr>
          <p:nvPr/>
        </p:nvCxnSpPr>
        <p:spPr bwMode="auto">
          <a:xfrm rot="16200000" flipV="1">
            <a:off x="5073771" y="3193929"/>
            <a:ext cx="1481278" cy="3018219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114800" y="4572000"/>
            <a:ext cx="992579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Add Comment</a:t>
            </a:r>
          </a:p>
        </p:txBody>
      </p:sp>
      <p:cxnSp>
        <p:nvCxnSpPr>
          <p:cNvPr id="37" name="Curved Connector 12"/>
          <p:cNvCxnSpPr>
            <a:stCxn id="80" idx="4"/>
            <a:endCxn id="70" idx="3"/>
          </p:cNvCxnSpPr>
          <p:nvPr/>
        </p:nvCxnSpPr>
        <p:spPr bwMode="auto">
          <a:xfrm rot="5400000" flipH="1">
            <a:off x="2038350" y="1695450"/>
            <a:ext cx="1481278" cy="3052622"/>
          </a:xfrm>
          <a:prstGeom prst="curvedConnector3">
            <a:avLst>
              <a:gd name="adj1" fmla="val -15433"/>
            </a:avLst>
          </a:prstGeom>
          <a:noFill/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295400" y="4191000"/>
            <a:ext cx="53387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Notify</a:t>
            </a:r>
          </a:p>
        </p:txBody>
      </p:sp>
      <p:cxnSp>
        <p:nvCxnSpPr>
          <p:cNvPr id="42" name="Curved Connector 11"/>
          <p:cNvCxnSpPr>
            <a:stCxn id="70" idx="4"/>
            <a:endCxn id="75" idx="2"/>
          </p:cNvCxnSpPr>
          <p:nvPr/>
        </p:nvCxnSpPr>
        <p:spPr bwMode="auto">
          <a:xfrm rot="16200000" flipH="1">
            <a:off x="1790700" y="2057400"/>
            <a:ext cx="1181100" cy="2095500"/>
          </a:xfrm>
          <a:prstGeom prst="curvedConnector2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1676400" y="2971800"/>
            <a:ext cx="736099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8000"/>
                </a:solidFill>
              </a:rPr>
              <a:t>Comment</a:t>
            </a:r>
          </a:p>
          <a:p>
            <a:pPr algn="ctr"/>
            <a:r>
              <a:rPr lang="en-US">
                <a:solidFill>
                  <a:srgbClr val="008000"/>
                </a:solidFill>
              </a:rPr>
              <a:t>Back</a:t>
            </a:r>
          </a:p>
        </p:txBody>
      </p:sp>
      <p:cxnSp>
        <p:nvCxnSpPr>
          <p:cNvPr id="47" name="Curved Connector 11"/>
          <p:cNvCxnSpPr>
            <a:stCxn id="75" idx="2"/>
            <a:endCxn id="97" idx="3"/>
          </p:cNvCxnSpPr>
          <p:nvPr/>
        </p:nvCxnSpPr>
        <p:spPr bwMode="auto">
          <a:xfrm rot="10800000" flipH="1" flipV="1">
            <a:off x="3428999" y="3695700"/>
            <a:ext cx="3894519" cy="1909622"/>
          </a:xfrm>
          <a:prstGeom prst="curvedConnector4">
            <a:avLst>
              <a:gd name="adj1" fmla="val -5870"/>
              <a:gd name="adj2" fmla="val 113724"/>
            </a:avLst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990600" y="3352800"/>
            <a:ext cx="53387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Notify</a:t>
            </a:r>
          </a:p>
        </p:txBody>
      </p:sp>
      <p:cxnSp>
        <p:nvCxnSpPr>
          <p:cNvPr id="51" name="Curved Connector 12"/>
          <p:cNvCxnSpPr>
            <a:stCxn id="97" idx="0"/>
            <a:endCxn id="94" idx="6"/>
          </p:cNvCxnSpPr>
          <p:nvPr/>
        </p:nvCxnSpPr>
        <p:spPr bwMode="auto">
          <a:xfrm rot="16200000" flipV="1">
            <a:off x="5931021" y="3936879"/>
            <a:ext cx="1714500" cy="1232141"/>
          </a:xfrm>
          <a:prstGeom prst="curvedConnector2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6096000" y="4114800"/>
            <a:ext cx="864339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Add Review</a:t>
            </a:r>
          </a:p>
        </p:txBody>
      </p:sp>
      <p:cxnSp>
        <p:nvCxnSpPr>
          <p:cNvPr id="55" name="Curved Connector 12"/>
          <p:cNvCxnSpPr>
            <a:stCxn id="92" idx="3"/>
            <a:endCxn id="90" idx="6"/>
          </p:cNvCxnSpPr>
          <p:nvPr/>
        </p:nvCxnSpPr>
        <p:spPr bwMode="auto">
          <a:xfrm rot="5400000">
            <a:off x="6373283" y="2110705"/>
            <a:ext cx="757378" cy="1193412"/>
          </a:xfrm>
          <a:prstGeom prst="curvedConnector2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59" name="Curved Connector 11"/>
          <p:cNvCxnSpPr>
            <a:stCxn id="70" idx="6"/>
            <a:endCxn id="72" idx="2"/>
          </p:cNvCxnSpPr>
          <p:nvPr/>
        </p:nvCxnSpPr>
        <p:spPr bwMode="auto">
          <a:xfrm>
            <a:off x="1447800" y="2400300"/>
            <a:ext cx="1938868" cy="76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62" name="Curved Connector 11"/>
          <p:cNvCxnSpPr>
            <a:stCxn id="72" idx="2"/>
            <a:endCxn id="24" idx="0"/>
          </p:cNvCxnSpPr>
          <p:nvPr/>
        </p:nvCxnSpPr>
        <p:spPr bwMode="auto">
          <a:xfrm rot="10800000" flipV="1">
            <a:off x="1660500" y="3162299"/>
            <a:ext cx="1726168" cy="1973355"/>
          </a:xfrm>
          <a:prstGeom prst="curvedConnector2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2347267" y="2594663"/>
            <a:ext cx="700733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6600"/>
                </a:solidFill>
              </a:rPr>
              <a:t>Add New</a:t>
            </a:r>
          </a:p>
          <a:p>
            <a:pPr algn="ctr"/>
            <a:r>
              <a:rPr lang="en-US">
                <a:solidFill>
                  <a:srgbClr val="FF6600"/>
                </a:solidFill>
              </a:rPr>
              <a:t>Member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4648200" y="30480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1219200" y="22860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3386668" y="30480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3429000" y="3581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4191000" y="37338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5943600" y="32766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5926666" y="29718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7315200" y="21336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5943600" y="3581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7290041" y="54102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962400" y="5410200"/>
            <a:ext cx="53387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Notify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324600" y="2514600"/>
            <a:ext cx="889987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Final Accept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1" grpId="0"/>
      <p:bldP spid="22" grpId="0"/>
      <p:bldP spid="23" grpId="0"/>
      <p:bldP spid="27" grpId="0"/>
      <p:bldP spid="36" grpId="0"/>
      <p:bldP spid="40" grpId="0"/>
      <p:bldP spid="46" grpId="0"/>
      <p:bldP spid="50" grpId="0"/>
      <p:bldP spid="54" grpId="0"/>
      <p:bldP spid="65" grpId="0"/>
      <p:bldP spid="116" grpId="0"/>
      <p:bldP spid="1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143248"/>
            <a:ext cx="8351837" cy="35258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mtClean="0"/>
              <a:t>Ralph Schlapbach, Can Türker</a:t>
            </a:r>
          </a:p>
          <a:p>
            <a:pPr>
              <a:lnSpc>
                <a:spcPct val="80000"/>
              </a:lnSpc>
            </a:pPr>
            <a:r>
              <a:rPr lang="en-US" i="1" smtClean="0"/>
              <a:t>Functional Genomics Center Zurich, Switzerland</a:t>
            </a:r>
          </a:p>
          <a:p>
            <a:pPr>
              <a:lnSpc>
                <a:spcPct val="80000"/>
              </a:lnSpc>
            </a:pPr>
            <a:endParaRPr lang="en-US" sz="1400"/>
          </a:p>
          <a:p>
            <a:pPr>
              <a:lnSpc>
                <a:spcPct val="80000"/>
              </a:lnSpc>
            </a:pPr>
            <a:endParaRPr lang="en-US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557338"/>
            <a:ext cx="7818463" cy="1015663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sz="3600" b="1" dirty="0" smtClean="0"/>
              <a:t>B-Fabric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en-US" b="1" dirty="0" smtClean="0"/>
              <a:t>Motivation, History, Overview</a:t>
            </a:r>
            <a:r>
              <a:rPr lang="en-US" sz="2400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 Demo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087A2DCF-5DA7-4ADD-8380-6A1CBCCF14A6}" type="slidenum">
              <a:rPr lang="de-DE" b="1">
                <a:solidFill>
                  <a:schemeClr val="tx1"/>
                </a:solidFill>
              </a:rPr>
              <a:pPr/>
              <a:t>30</a:t>
            </a:fld>
            <a:endParaRPr lang="de-DE" b="1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295401"/>
          <a:ext cx="6705600" cy="46382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52800"/>
                <a:gridCol w="3352800"/>
              </a:tblGrid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Employee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User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Login as bcoordinator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Login as demouser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Request project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Assign coach:</a:t>
                      </a:r>
                      <a:r>
                        <a:rPr lang="en-US" sz="900" baseline="0"/>
                        <a:t> tuerker</a:t>
                      </a:r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Log out and log in tuerker</a:t>
                      </a:r>
                      <a:r>
                        <a:rPr lang="en-US" sz="900" baseline="0"/>
                        <a:t> </a:t>
                      </a:r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Add comment:???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Read e-mail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Check comment and respond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Read e-mail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AddReview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Log out and log in as bcoordinator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Final accept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Add new member:</a:t>
                      </a:r>
                      <a:r>
                        <a:rPr lang="en-US" sz="900" baseline="0"/>
                        <a:t> buser</a:t>
                      </a:r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Management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413"/>
            <a:ext cx="3964283" cy="5113337"/>
          </a:xfrm>
        </p:spPr>
        <p:txBody>
          <a:bodyPr/>
          <a:lstStyle/>
          <a:p>
            <a:r>
              <a:rPr lang="en-US" sz="1600" dirty="0" smtClean="0"/>
              <a:t>Submission</a:t>
            </a:r>
          </a:p>
          <a:p>
            <a:r>
              <a:rPr lang="en-US" dirty="0" smtClean="0"/>
              <a:t>Communication</a:t>
            </a:r>
            <a:endParaRPr lang="en-US" sz="1600" dirty="0" smtClean="0"/>
          </a:p>
          <a:p>
            <a:r>
              <a:rPr lang="en-US" sz="1600" dirty="0" smtClean="0"/>
              <a:t>State Tracking</a:t>
            </a:r>
          </a:p>
          <a:p>
            <a:r>
              <a:rPr lang="en-US" sz="1600" dirty="0" smtClean="0"/>
              <a:t>Result Provision</a:t>
            </a:r>
          </a:p>
          <a:p>
            <a:r>
              <a:rPr lang="en-US" sz="1600" dirty="0" smtClean="0"/>
              <a:t>Charging</a:t>
            </a:r>
          </a:p>
          <a:p>
            <a:r>
              <a:rPr lang="en-US" sz="1600" dirty="0" smtClean="0"/>
              <a:t>Booking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31</a:t>
            </a:fld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55976" y="1268760"/>
            <a:ext cx="4241971" cy="4896544"/>
            <a:chOff x="546053" y="1412776"/>
            <a:chExt cx="4241971" cy="4896544"/>
          </a:xfrm>
        </p:grpSpPr>
        <p:sp>
          <p:nvSpPr>
            <p:cNvPr id="26" name="Rechteck 25"/>
            <p:cNvSpPr/>
            <p:nvPr/>
          </p:nvSpPr>
          <p:spPr bwMode="auto">
            <a:xfrm>
              <a:off x="611560" y="1412776"/>
              <a:ext cx="4176464" cy="48965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ts val="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7" name="Oval 154"/>
            <p:cNvSpPr>
              <a:spLocks noChangeArrowheads="1"/>
            </p:cNvSpPr>
            <p:nvPr/>
          </p:nvSpPr>
          <p:spPr bwMode="auto">
            <a:xfrm>
              <a:off x="1544609" y="1772856"/>
              <a:ext cx="1080000" cy="3600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pending</a:t>
              </a:r>
            </a:p>
          </p:txBody>
        </p:sp>
        <p:sp>
          <p:nvSpPr>
            <p:cNvPr id="28" name="Oval 158"/>
            <p:cNvSpPr>
              <a:spLocks noChangeArrowheads="1"/>
            </p:cNvSpPr>
            <p:nvPr/>
          </p:nvSpPr>
          <p:spPr bwMode="auto">
            <a:xfrm>
              <a:off x="1547784" y="2492936"/>
              <a:ext cx="1080000" cy="360000"/>
            </a:xfrm>
            <a:prstGeom prst="ellipse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submitted</a:t>
              </a:r>
              <a:endParaRPr lang="en-US" sz="140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9" name="AutoShape 161"/>
            <p:cNvCxnSpPr>
              <a:cxnSpLocks noChangeShapeType="1"/>
              <a:stCxn id="28" idx="4"/>
              <a:endCxn id="34" idx="0"/>
            </p:cNvCxnSpPr>
            <p:nvPr/>
          </p:nvCxnSpPr>
          <p:spPr bwMode="auto">
            <a:xfrm flipH="1">
              <a:off x="2085155" y="2852936"/>
              <a:ext cx="2629" cy="30028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AutoShape 163"/>
            <p:cNvCxnSpPr>
              <a:cxnSpLocks noChangeShapeType="1"/>
              <a:endCxn id="27" idx="0"/>
            </p:cNvCxnSpPr>
            <p:nvPr/>
          </p:nvCxnSpPr>
          <p:spPr bwMode="auto">
            <a:xfrm>
              <a:off x="2084609" y="1414902"/>
              <a:ext cx="0" cy="35795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1" name="Rectangle 165"/>
            <p:cNvSpPr>
              <a:spLocks noChangeArrowheads="1"/>
            </p:cNvSpPr>
            <p:nvPr/>
          </p:nvSpPr>
          <p:spPr bwMode="auto">
            <a:xfrm>
              <a:off x="2802091" y="2348880"/>
              <a:ext cx="1697901" cy="21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upload sequence file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Rectangle 169"/>
            <p:cNvSpPr>
              <a:spLocks noChangeArrowheads="1"/>
            </p:cNvSpPr>
            <p:nvPr/>
          </p:nvSpPr>
          <p:spPr bwMode="auto">
            <a:xfrm>
              <a:off x="1362109" y="2215433"/>
              <a:ext cx="689611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smtClean="0">
                  <a:latin typeface="Calibri" pitchFamily="34" charset="0"/>
                  <a:cs typeface="Calibri" pitchFamily="34" charset="0"/>
                </a:rPr>
                <a:t>submit</a:t>
              </a:r>
              <a:endParaRPr lang="en-US" sz="1400" b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" name="Rectangle 172"/>
            <p:cNvSpPr>
              <a:spLocks noChangeArrowheads="1"/>
            </p:cNvSpPr>
            <p:nvPr/>
          </p:nvSpPr>
          <p:spPr bwMode="auto">
            <a:xfrm>
              <a:off x="763610" y="2852936"/>
              <a:ext cx="1288110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smtClean="0">
                  <a:latin typeface="Calibri" pitchFamily="34" charset="0"/>
                  <a:cs typeface="Calibri" pitchFamily="34" charset="0"/>
                </a:rPr>
                <a:t>order/samples </a:t>
              </a:r>
            </a:p>
            <a:p>
              <a:pPr defTabSz="4170363" eaLnBrk="0" hangingPunct="0">
                <a:lnSpc>
                  <a:spcPct val="100000"/>
                </a:lnSpc>
              </a:pPr>
              <a:r>
                <a:rPr lang="en-US" sz="1400" b="0" smtClean="0">
                  <a:latin typeface="Calibri" pitchFamily="34" charset="0"/>
                  <a:cs typeface="Calibri" pitchFamily="34" charset="0"/>
                </a:rPr>
                <a:t>processable</a:t>
              </a:r>
              <a:endParaRPr lang="en-US" sz="1400" b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Oval 173"/>
            <p:cNvSpPr>
              <a:spLocks noChangeArrowheads="1"/>
            </p:cNvSpPr>
            <p:nvPr/>
          </p:nvSpPr>
          <p:spPr bwMode="auto">
            <a:xfrm>
              <a:off x="1998636" y="3153221"/>
              <a:ext cx="173037" cy="13176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eaLnBrk="0" hangingPunct="0">
                <a:lnSpc>
                  <a:spcPts val="800"/>
                </a:lnSpc>
              </a:pPr>
              <a:endParaRPr lang="en-US" sz="140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5" name="AutoShape 174"/>
            <p:cNvCxnSpPr>
              <a:cxnSpLocks noChangeShapeType="1"/>
              <a:stCxn id="34" idx="0"/>
              <a:endCxn id="39" idx="0"/>
            </p:cNvCxnSpPr>
            <p:nvPr/>
          </p:nvCxnSpPr>
          <p:spPr bwMode="auto">
            <a:xfrm>
              <a:off x="2085155" y="3153221"/>
              <a:ext cx="2509" cy="49180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6" name="Rectangle 175"/>
            <p:cNvSpPr>
              <a:spLocks noChangeArrowheads="1"/>
            </p:cNvSpPr>
            <p:nvPr/>
          </p:nvSpPr>
          <p:spPr bwMode="auto">
            <a:xfrm>
              <a:off x="2469988" y="3284984"/>
              <a:ext cx="373820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no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Rectangle 176"/>
            <p:cNvSpPr>
              <a:spLocks noChangeArrowheads="1"/>
            </p:cNvSpPr>
            <p:nvPr/>
          </p:nvSpPr>
          <p:spPr bwMode="auto">
            <a:xfrm>
              <a:off x="1627181" y="3356992"/>
              <a:ext cx="424539" cy="21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yes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8" name="AutoShape 177"/>
            <p:cNvCxnSpPr>
              <a:cxnSpLocks noChangeShapeType="1"/>
              <a:stCxn id="34" idx="6"/>
              <a:endCxn id="40" idx="0"/>
            </p:cNvCxnSpPr>
            <p:nvPr/>
          </p:nvCxnSpPr>
          <p:spPr bwMode="auto">
            <a:xfrm>
              <a:off x="2171673" y="3219103"/>
              <a:ext cx="2004343" cy="425961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9" name="Oval 214"/>
            <p:cNvSpPr>
              <a:spLocks noChangeArrowheads="1"/>
            </p:cNvSpPr>
            <p:nvPr/>
          </p:nvSpPr>
          <p:spPr bwMode="auto">
            <a:xfrm>
              <a:off x="1547664" y="3645024"/>
              <a:ext cx="1080000" cy="36000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accepted</a:t>
              </a:r>
              <a:endParaRPr lang="en-US" sz="140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Oval 215"/>
            <p:cNvSpPr>
              <a:spLocks noChangeArrowheads="1"/>
            </p:cNvSpPr>
            <p:nvPr/>
          </p:nvSpPr>
          <p:spPr bwMode="auto">
            <a:xfrm>
              <a:off x="3636016" y="3645064"/>
              <a:ext cx="1080000" cy="3600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rejected</a:t>
              </a:r>
              <a:endParaRPr lang="en-US" sz="140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1" name="AutoShape 180"/>
            <p:cNvCxnSpPr>
              <a:cxnSpLocks noChangeShapeType="1"/>
              <a:stCxn id="49" idx="4"/>
              <a:endCxn id="46" idx="0"/>
            </p:cNvCxnSpPr>
            <p:nvPr/>
          </p:nvCxnSpPr>
          <p:spPr bwMode="auto">
            <a:xfrm>
              <a:off x="2087664" y="4725104"/>
              <a:ext cx="0" cy="3600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2" name="Rectangle 183"/>
            <p:cNvSpPr>
              <a:spLocks noChangeArrowheads="1"/>
            </p:cNvSpPr>
            <p:nvPr/>
          </p:nvSpPr>
          <p:spPr bwMode="auto">
            <a:xfrm>
              <a:off x="2843808" y="4149080"/>
              <a:ext cx="16457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170363" eaLnBrk="0" hangingPunct="0">
                <a:lnSpc>
                  <a:spcPct val="100000"/>
                </a:lnSpc>
              </a:pPr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add analysis results,</a:t>
              </a:r>
            </a:p>
            <a:p>
              <a:pPr algn="l" defTabSz="4170363" eaLnBrk="0" hangingPunct="0">
                <a:lnSpc>
                  <a:spcPct val="100000"/>
                </a:lnSpc>
              </a:pPr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charge analysis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3" name="AutoShape 184"/>
            <p:cNvCxnSpPr>
              <a:cxnSpLocks noChangeShapeType="1"/>
              <a:stCxn id="49" idx="7"/>
              <a:endCxn id="49" idx="6"/>
            </p:cNvCxnSpPr>
            <p:nvPr/>
          </p:nvCxnSpPr>
          <p:spPr bwMode="auto">
            <a:xfrm rot="16200000" flipH="1">
              <a:off x="2484943" y="4402383"/>
              <a:ext cx="127279" cy="158162"/>
            </a:xfrm>
            <a:prstGeom prst="curvedConnector4">
              <a:avLst>
                <a:gd name="adj1" fmla="val -221027"/>
                <a:gd name="adj2" fmla="val 24453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4" name="Oval 186"/>
            <p:cNvSpPr>
              <a:spLocks noChangeArrowheads="1"/>
            </p:cNvSpPr>
            <p:nvPr/>
          </p:nvSpPr>
          <p:spPr bwMode="auto">
            <a:xfrm>
              <a:off x="1547664" y="5805304"/>
              <a:ext cx="1080000" cy="360000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closed</a:t>
              </a:r>
              <a:endParaRPr lang="en-US" sz="140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Rectangle 197"/>
            <p:cNvSpPr>
              <a:spLocks noChangeArrowheads="1"/>
            </p:cNvSpPr>
            <p:nvPr/>
          </p:nvSpPr>
          <p:spPr bwMode="auto">
            <a:xfrm>
              <a:off x="546053" y="4797152"/>
              <a:ext cx="1577675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all items processed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Oval 210"/>
            <p:cNvSpPr>
              <a:spLocks noChangeArrowheads="1"/>
            </p:cNvSpPr>
            <p:nvPr/>
          </p:nvSpPr>
          <p:spPr bwMode="auto">
            <a:xfrm>
              <a:off x="1547664" y="5085184"/>
              <a:ext cx="1080000" cy="360000"/>
            </a:xfrm>
            <a:prstGeom prst="ellipse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finished</a:t>
              </a:r>
            </a:p>
          </p:txBody>
        </p:sp>
        <p:cxnSp>
          <p:nvCxnSpPr>
            <p:cNvPr id="47" name="AutoShape 212"/>
            <p:cNvCxnSpPr>
              <a:cxnSpLocks noChangeShapeType="1"/>
              <a:stCxn id="46" idx="4"/>
              <a:endCxn id="44" idx="0"/>
            </p:cNvCxnSpPr>
            <p:nvPr/>
          </p:nvCxnSpPr>
          <p:spPr bwMode="auto">
            <a:xfrm>
              <a:off x="2087664" y="5445184"/>
              <a:ext cx="0" cy="36012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8" name="Rectangle 213"/>
            <p:cNvSpPr>
              <a:spLocks noChangeArrowheads="1"/>
            </p:cNvSpPr>
            <p:nvPr/>
          </p:nvSpPr>
          <p:spPr bwMode="auto">
            <a:xfrm>
              <a:off x="741298" y="5517272"/>
              <a:ext cx="1382430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all items booked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" name="Oval 214"/>
            <p:cNvSpPr>
              <a:spLocks noChangeArrowheads="1"/>
            </p:cNvSpPr>
            <p:nvPr/>
          </p:nvSpPr>
          <p:spPr bwMode="auto">
            <a:xfrm>
              <a:off x="1547664" y="4365104"/>
              <a:ext cx="1080000" cy="360000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170363" eaLnBrk="0" hangingPunct="0">
                <a:lnSpc>
                  <a:spcPts val="800"/>
                </a:lnSpc>
              </a:pPr>
              <a:r>
                <a:rPr lang="en-US" sz="140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processing</a:t>
              </a:r>
              <a:endParaRPr lang="en-US" sz="140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0" name="AutoShape 212"/>
            <p:cNvCxnSpPr>
              <a:cxnSpLocks noChangeShapeType="1"/>
              <a:stCxn id="39" idx="4"/>
              <a:endCxn id="49" idx="0"/>
            </p:cNvCxnSpPr>
            <p:nvPr/>
          </p:nvCxnSpPr>
          <p:spPr bwMode="auto">
            <a:xfrm>
              <a:off x="2087664" y="4005024"/>
              <a:ext cx="0" cy="3600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1" name="Rectangle 213"/>
            <p:cNvSpPr>
              <a:spLocks noChangeArrowheads="1"/>
            </p:cNvSpPr>
            <p:nvPr/>
          </p:nvSpPr>
          <p:spPr bwMode="auto">
            <a:xfrm>
              <a:off x="755576" y="4077072"/>
              <a:ext cx="1338187" cy="19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start processing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2" name="AutoShape 184"/>
            <p:cNvCxnSpPr>
              <a:cxnSpLocks noChangeShapeType="1"/>
              <a:stCxn id="28" idx="7"/>
              <a:endCxn id="28" idx="6"/>
            </p:cNvCxnSpPr>
            <p:nvPr/>
          </p:nvCxnSpPr>
          <p:spPr bwMode="auto">
            <a:xfrm rot="16200000" flipH="1">
              <a:off x="2485063" y="2530215"/>
              <a:ext cx="127279" cy="158162"/>
            </a:xfrm>
            <a:prstGeom prst="curvedConnector4">
              <a:avLst>
                <a:gd name="adj1" fmla="val -221027"/>
                <a:gd name="adj2" fmla="val 24453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61"/>
            <p:cNvCxnSpPr>
              <a:cxnSpLocks noChangeShapeType="1"/>
              <a:stCxn id="27" idx="4"/>
              <a:endCxn id="28" idx="0"/>
            </p:cNvCxnSpPr>
            <p:nvPr/>
          </p:nvCxnSpPr>
          <p:spPr bwMode="auto">
            <a:xfrm>
              <a:off x="2084609" y="2132856"/>
              <a:ext cx="3175" cy="3600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4" name="Rectangle 176"/>
            <p:cNvSpPr>
              <a:spLocks noChangeArrowheads="1"/>
            </p:cNvSpPr>
            <p:nvPr/>
          </p:nvSpPr>
          <p:spPr bwMode="auto">
            <a:xfrm>
              <a:off x="971600" y="1484146"/>
              <a:ext cx="1085169" cy="21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70363" eaLnBrk="0" hangingPunct="0"/>
              <a:r>
                <a:rPr lang="en-US" sz="1400" b="0" dirty="0" smtClean="0">
                  <a:latin typeface="Calibri" pitchFamily="34" charset="0"/>
                  <a:cs typeface="Calibri" pitchFamily="34" charset="0"/>
                </a:rPr>
                <a:t>create order</a:t>
              </a:r>
              <a:endParaRPr lang="en-US" sz="1400" b="0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 Management (Demonstration)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286042D5-B441-49FE-8A05-202AAAB97E07}" type="slidenum">
              <a:rPr lang="de-DE" b="1">
                <a:solidFill>
                  <a:schemeClr val="tx1"/>
                </a:solidFill>
              </a:rPr>
              <a:pPr/>
              <a:t>32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0982" y="3276600"/>
            <a:ext cx="3348690" cy="1295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 bwMode="auto">
          <a:xfrm>
            <a:off x="3004782" y="40386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497" y="1524000"/>
            <a:ext cx="776836" cy="776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9497" y="1219200"/>
            <a:ext cx="2233103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Functional Genomics Center Zürich</a:t>
            </a:r>
          </a:p>
          <a:p>
            <a:pPr algn="ctr"/>
            <a:r>
              <a:rPr lang="en-US"/>
              <a:t>FGCZ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182" y="3657600"/>
            <a:ext cx="530915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BUser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66382" y="3505200"/>
            <a:ext cx="577800" cy="57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1291" y="2286000"/>
            <a:ext cx="641764" cy="632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17491" y="2849655"/>
            <a:ext cx="821709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BEmployee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19382" y="5885005"/>
            <a:ext cx="546050" cy="546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95582" y="6431055"/>
            <a:ext cx="436738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Akal</a:t>
            </a:r>
          </a:p>
        </p:txBody>
      </p:sp>
      <p:cxnSp>
        <p:nvCxnSpPr>
          <p:cNvPr id="16" name="Curved Connector 11"/>
          <p:cNvCxnSpPr>
            <a:stCxn id="9" idx="1"/>
            <a:endCxn id="5" idx="2"/>
          </p:cNvCxnSpPr>
          <p:nvPr/>
        </p:nvCxnSpPr>
        <p:spPr bwMode="auto">
          <a:xfrm>
            <a:off x="1144182" y="3794100"/>
            <a:ext cx="1860600" cy="3588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9" name="Curved Connector 11"/>
          <p:cNvCxnSpPr>
            <a:stCxn id="9" idx="0"/>
            <a:endCxn id="6" idx="1"/>
          </p:cNvCxnSpPr>
          <p:nvPr/>
        </p:nvCxnSpPr>
        <p:spPr bwMode="auto">
          <a:xfrm rot="5400000" flipH="1" flipV="1">
            <a:off x="1676998" y="1090702"/>
            <a:ext cx="1592782" cy="3236215"/>
          </a:xfrm>
          <a:prstGeom prst="curvedConnector2">
            <a:avLst/>
          </a:prstGeom>
          <a:noFill/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404582" y="3585263"/>
            <a:ext cx="1168709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Create &amp; Submit</a:t>
            </a:r>
          </a:p>
          <a:p>
            <a:pPr algn="ctr"/>
            <a:r>
              <a:rPr lang="en-US"/>
              <a:t>Order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914400" y="35052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5" name="Curved Connector 11"/>
          <p:cNvCxnSpPr>
            <a:stCxn id="5" idx="1"/>
            <a:endCxn id="24" idx="7"/>
          </p:cNvCxnSpPr>
          <p:nvPr/>
        </p:nvCxnSpPr>
        <p:spPr bwMode="auto">
          <a:xfrm rot="16200000" flipV="1">
            <a:off x="1807191" y="2841009"/>
            <a:ext cx="533400" cy="1928738"/>
          </a:xfrm>
          <a:prstGeom prst="curvedConnector3">
            <a:avLst>
              <a:gd name="adj1" fmla="val 149133"/>
            </a:avLst>
          </a:prstGeom>
          <a:noFill/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722299" y="2929468"/>
            <a:ext cx="1265992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800000"/>
                </a:solidFill>
              </a:rPr>
              <a:t>View &amp; Sign</a:t>
            </a:r>
          </a:p>
          <a:p>
            <a:pPr algn="ctr"/>
            <a:r>
              <a:rPr lang="en-US">
                <a:solidFill>
                  <a:srgbClr val="800000"/>
                </a:solidFill>
              </a:rPr>
              <a:t>Confirmation Form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8200" y="1955799"/>
            <a:ext cx="1877437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3366FF"/>
                </a:solidFill>
              </a:rPr>
              <a:t>Send Signed Form &amp; Samples</a:t>
            </a:r>
          </a:p>
          <a:p>
            <a:pPr algn="ctr"/>
            <a:r>
              <a:rPr lang="en-US">
                <a:solidFill>
                  <a:srgbClr val="3366FF"/>
                </a:solidFill>
              </a:rPr>
              <a:t>By post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4147782" y="4394199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31" name="Curved Connector 11"/>
          <p:cNvCxnSpPr>
            <a:stCxn id="33" idx="0"/>
            <a:endCxn id="30" idx="4"/>
          </p:cNvCxnSpPr>
          <p:nvPr/>
        </p:nvCxnSpPr>
        <p:spPr bwMode="auto">
          <a:xfrm rot="16200000" flipV="1">
            <a:off x="4325582" y="4559300"/>
            <a:ext cx="1244601" cy="13716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33" name="Oval 32"/>
          <p:cNvSpPr/>
          <p:nvPr/>
        </p:nvSpPr>
        <p:spPr bwMode="auto">
          <a:xfrm>
            <a:off x="5519382" y="5867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08649" y="4724400"/>
            <a:ext cx="1143512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0090"/>
                </a:solidFill>
              </a:rPr>
              <a:t>Add Comment:</a:t>
            </a:r>
          </a:p>
          <a:p>
            <a:pPr algn="ctr"/>
            <a:r>
              <a:rPr lang="en-US">
                <a:solidFill>
                  <a:srgbClr val="000090"/>
                </a:solidFill>
              </a:rPr>
              <a:t>Missing Seq. File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718782" y="3962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39" name="Curved Connector 11"/>
          <p:cNvCxnSpPr>
            <a:stCxn id="30" idx="4"/>
            <a:endCxn id="38" idx="4"/>
          </p:cNvCxnSpPr>
          <p:nvPr/>
        </p:nvCxnSpPr>
        <p:spPr bwMode="auto">
          <a:xfrm rot="5400000" flipH="1">
            <a:off x="2331682" y="2692400"/>
            <a:ext cx="431799" cy="3429000"/>
          </a:xfrm>
          <a:prstGeom prst="curvedConnector3">
            <a:avLst>
              <a:gd name="adj1" fmla="val -119608"/>
            </a:avLst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2209800" y="5144122"/>
            <a:ext cx="53387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Notify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3080982" y="4419603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47" name="Curved Connector 11"/>
          <p:cNvCxnSpPr>
            <a:stCxn id="38" idx="6"/>
            <a:endCxn id="46" idx="3"/>
          </p:cNvCxnSpPr>
          <p:nvPr/>
        </p:nvCxnSpPr>
        <p:spPr bwMode="auto">
          <a:xfrm>
            <a:off x="947382" y="4076700"/>
            <a:ext cx="2167078" cy="538025"/>
          </a:xfrm>
          <a:prstGeom prst="curvedConnector4">
            <a:avLst>
              <a:gd name="adj1" fmla="val 49228"/>
              <a:gd name="adj2" fmla="val 142489"/>
            </a:avLst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971192" y="4271063"/>
            <a:ext cx="1043876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6600"/>
                </a:solidFill>
              </a:rPr>
              <a:t>Add Comment:</a:t>
            </a:r>
          </a:p>
          <a:p>
            <a:pPr algn="ctr"/>
            <a:r>
              <a:rPr lang="en-US">
                <a:solidFill>
                  <a:srgbClr val="FF6600"/>
                </a:solidFill>
              </a:rPr>
              <a:t>Attach File</a:t>
            </a:r>
          </a:p>
        </p:txBody>
      </p:sp>
      <p:cxnSp>
        <p:nvCxnSpPr>
          <p:cNvPr id="58" name="Curved Connector 11"/>
          <p:cNvCxnSpPr>
            <a:stCxn id="46" idx="3"/>
            <a:endCxn id="33" idx="2"/>
          </p:cNvCxnSpPr>
          <p:nvPr/>
        </p:nvCxnSpPr>
        <p:spPr bwMode="auto">
          <a:xfrm rot="16200000" flipH="1">
            <a:off x="3633434" y="4095751"/>
            <a:ext cx="1366975" cy="2404922"/>
          </a:xfrm>
          <a:prstGeom prst="curvedConnector2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3886200" y="5440455"/>
            <a:ext cx="53387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6600"/>
                </a:solidFill>
              </a:rPr>
              <a:t>Notify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5976582" y="4351867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</a:p>
        </p:txBody>
      </p:sp>
      <p:cxnSp>
        <p:nvCxnSpPr>
          <p:cNvPr id="64" name="Curved Connector 11"/>
          <p:cNvCxnSpPr>
            <a:stCxn id="33" idx="7"/>
            <a:endCxn id="63" idx="4"/>
          </p:cNvCxnSpPr>
          <p:nvPr/>
        </p:nvCxnSpPr>
        <p:spPr bwMode="auto">
          <a:xfrm rot="5400000" flipH="1" flipV="1">
            <a:off x="5242488" y="5052484"/>
            <a:ext cx="1320411" cy="37637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5824182" y="5257800"/>
            <a:ext cx="582211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Accept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6264448" y="34290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69" name="Curved Connector 11"/>
          <p:cNvCxnSpPr>
            <a:stCxn id="80" idx="2"/>
            <a:endCxn id="93" idx="0"/>
          </p:cNvCxnSpPr>
          <p:nvPr/>
        </p:nvCxnSpPr>
        <p:spPr bwMode="auto">
          <a:xfrm rot="10800000" flipV="1">
            <a:off x="5786083" y="2781300"/>
            <a:ext cx="2079009" cy="419100"/>
          </a:xfrm>
          <a:prstGeom prst="curved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6400800" y="2895600"/>
            <a:ext cx="633507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Process</a:t>
            </a:r>
          </a:p>
        </p:txBody>
      </p:sp>
      <p:cxnSp>
        <p:nvCxnSpPr>
          <p:cNvPr id="73" name="Curved Connector 11"/>
          <p:cNvCxnSpPr>
            <a:stCxn id="80" idx="3"/>
            <a:endCxn id="68" idx="6"/>
          </p:cNvCxnSpPr>
          <p:nvPr/>
        </p:nvCxnSpPr>
        <p:spPr bwMode="auto">
          <a:xfrm rot="5400000">
            <a:off x="6855220" y="2499951"/>
            <a:ext cx="681178" cy="1405521"/>
          </a:xfrm>
          <a:prstGeom prst="curvedConnector2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6553200" y="3200400"/>
            <a:ext cx="877163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Add Results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4953000" y="3234268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865091" y="26670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82" name="Curved Connector 11"/>
          <p:cNvCxnSpPr>
            <a:stCxn id="80" idx="1"/>
            <a:endCxn id="79" idx="0"/>
          </p:cNvCxnSpPr>
          <p:nvPr/>
        </p:nvCxnSpPr>
        <p:spPr bwMode="auto">
          <a:xfrm rot="16200000" flipH="1" flipV="1">
            <a:off x="6216040" y="1551738"/>
            <a:ext cx="533790" cy="2831269"/>
          </a:xfrm>
          <a:prstGeom prst="curvedConnector3">
            <a:avLst>
              <a:gd name="adj1" fmla="val -49098"/>
            </a:avLst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6662382" y="3674534"/>
            <a:ext cx="591378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80"/>
                </a:solidFill>
              </a:rPr>
              <a:t>Charge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6255981" y="38862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88" name="Curved Connector 11"/>
          <p:cNvCxnSpPr>
            <a:stCxn id="80" idx="4"/>
            <a:endCxn id="87" idx="6"/>
          </p:cNvCxnSpPr>
          <p:nvPr/>
        </p:nvCxnSpPr>
        <p:spPr bwMode="auto">
          <a:xfrm rot="5400000">
            <a:off x="6679536" y="2700645"/>
            <a:ext cx="1104900" cy="1494810"/>
          </a:xfrm>
          <a:prstGeom prst="curvedConnector2">
            <a:avLst/>
          </a:prstGeom>
          <a:noFill/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5719840" y="2514600"/>
            <a:ext cx="52856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Finish</a:t>
            </a:r>
          </a:p>
        </p:txBody>
      </p:sp>
      <p:sp>
        <p:nvSpPr>
          <p:cNvPr id="93" name="Oval 92"/>
          <p:cNvSpPr/>
          <p:nvPr/>
        </p:nvSpPr>
        <p:spPr bwMode="auto">
          <a:xfrm>
            <a:off x="5671782" y="3200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02" name="Curved Connector 11"/>
          <p:cNvCxnSpPr>
            <a:stCxn id="79" idx="0"/>
            <a:endCxn id="24" idx="0"/>
          </p:cNvCxnSpPr>
          <p:nvPr/>
        </p:nvCxnSpPr>
        <p:spPr bwMode="auto">
          <a:xfrm rot="16200000" flipH="1" flipV="1">
            <a:off x="2912534" y="1350434"/>
            <a:ext cx="270932" cy="4038600"/>
          </a:xfrm>
          <a:prstGeom prst="curvedConnector3">
            <a:avLst>
              <a:gd name="adj1" fmla="val -171876"/>
            </a:avLst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3505200" y="2590800"/>
            <a:ext cx="53387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Notify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6239050" y="4343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11" name="Curved Connector 11"/>
          <p:cNvCxnSpPr>
            <a:stCxn id="80" idx="5"/>
            <a:endCxn id="110" idx="6"/>
          </p:cNvCxnSpPr>
          <p:nvPr/>
        </p:nvCxnSpPr>
        <p:spPr bwMode="auto">
          <a:xfrm rot="5400000">
            <a:off x="6466143" y="2863630"/>
            <a:ext cx="1595578" cy="1592563"/>
          </a:xfrm>
          <a:prstGeom prst="curvedConnector2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7162800" y="4191000"/>
            <a:ext cx="1082348" cy="1983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/>
              <a:t>Invoice &amp; Close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3276600" y="3251202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56" name="Curved Connector 11"/>
          <p:cNvCxnSpPr>
            <a:stCxn id="151" idx="0"/>
            <a:endCxn id="24" idx="1"/>
          </p:cNvCxnSpPr>
          <p:nvPr/>
        </p:nvCxnSpPr>
        <p:spPr bwMode="auto">
          <a:xfrm rot="16200000" flipH="1" flipV="1">
            <a:off x="2025651" y="2173429"/>
            <a:ext cx="287476" cy="2443022"/>
          </a:xfrm>
          <a:prstGeom prst="curvedConnector3">
            <a:avLst>
              <a:gd name="adj1" fmla="val -20910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170" name="TextBox 169"/>
          <p:cNvSpPr txBox="1"/>
          <p:nvPr/>
        </p:nvSpPr>
        <p:spPr>
          <a:xfrm>
            <a:off x="1735669" y="2446867"/>
            <a:ext cx="1159292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Download Result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22" grpId="0"/>
      <p:bldP spid="28" grpId="0"/>
      <p:bldP spid="29" grpId="0"/>
      <p:bldP spid="37" grpId="0"/>
      <p:bldP spid="43" grpId="0"/>
      <p:bldP spid="57" grpId="0"/>
      <p:bldP spid="61" grpId="0"/>
      <p:bldP spid="67" grpId="0"/>
      <p:bldP spid="72" grpId="0"/>
      <p:bldP spid="78" grpId="0"/>
      <p:bldP spid="85" grpId="0"/>
      <p:bldP spid="92" grpId="0"/>
      <p:bldP spid="106" grpId="0"/>
      <p:bldP spid="122" grpId="0"/>
      <p:bldP spid="1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 Management Demo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087A2DCF-5DA7-4ADD-8380-6A1CBCCF14A6}" type="slidenum">
              <a:rPr lang="de-DE" b="1">
                <a:solidFill>
                  <a:schemeClr val="tx1"/>
                </a:solidFill>
              </a:rPr>
              <a:pPr/>
              <a:t>33</a:t>
            </a:fld>
            <a:endParaRPr lang="de-DE" b="1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295401"/>
          <a:ext cx="6705600" cy="533399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52800"/>
                <a:gridCol w="3352800"/>
              </a:tblGrid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User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Employee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Login as buser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Login as akal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Create order with two items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Submit order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View order</a:t>
                      </a:r>
                      <a:r>
                        <a:rPr lang="en-US" sz="900" baseline="0"/>
                        <a:t> confirmation form</a:t>
                      </a:r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Send samples + signed form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Show tasks: Accept Order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Add comment: Missing sequence file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Read e-mail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Add comment: Attach the sequence file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Read e-mail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Accept order and logout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Login as bemployee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Process order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Refresh order and check status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Add result file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Charge items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Finish Order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Download result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Create Booking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Close Order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13">
                <a:tc>
                  <a:txBody>
                    <a:bodyPr/>
                    <a:lstStyle/>
                    <a:p>
                      <a:r>
                        <a:rPr lang="en-US" sz="900"/>
                        <a:t>Pay the bill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143248"/>
            <a:ext cx="8351837" cy="35258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Hubert </a:t>
            </a:r>
            <a:r>
              <a:rPr lang="en-US" dirty="0" err="1" smtClean="0"/>
              <a:t>Rehrauer</a:t>
            </a:r>
            <a:r>
              <a:rPr lang="en-US" dirty="0" smtClean="0"/>
              <a:t>, Christian </a:t>
            </a:r>
            <a:r>
              <a:rPr lang="en-US" dirty="0" err="1" smtClean="0"/>
              <a:t>Panse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i="1" dirty="0" smtClean="0"/>
              <a:t>Functional Genomics Center Zurich, Switzerland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557338"/>
            <a:ext cx="7818463" cy="954107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sz="3600" b="1" dirty="0" smtClean="0"/>
              <a:t>B-Fabric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de-CH" b="1" dirty="0" err="1" smtClean="0"/>
              <a:t>Analyzing</a:t>
            </a:r>
            <a:r>
              <a:rPr lang="de-CH" b="1" dirty="0" smtClean="0"/>
              <a:t> Data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94407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1"/>
          <p:cNvSpPr>
            <a:spLocks noChangeArrowheads="1"/>
          </p:cNvSpPr>
          <p:nvPr/>
        </p:nvSpPr>
        <p:spPr bwMode="auto">
          <a:xfrm>
            <a:off x="5105400" y="4267200"/>
            <a:ext cx="360363" cy="25908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bg2"/>
          </a:solidFill>
          <a:ln w="25400">
            <a:solidFill>
              <a:schemeClr val="bg2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1" name="AutoShape 21"/>
          <p:cNvSpPr>
            <a:spLocks noChangeArrowheads="1"/>
          </p:cNvSpPr>
          <p:nvPr/>
        </p:nvSpPr>
        <p:spPr bwMode="auto">
          <a:xfrm>
            <a:off x="7859713" y="4267200"/>
            <a:ext cx="360362" cy="2590800"/>
          </a:xfrm>
          <a:prstGeom prst="downArrow">
            <a:avLst>
              <a:gd name="adj1" fmla="val 50000"/>
              <a:gd name="adj2" fmla="val 44934"/>
            </a:avLst>
          </a:prstGeom>
          <a:solidFill>
            <a:schemeClr val="bg2"/>
          </a:solidFill>
          <a:ln w="25400">
            <a:solidFill>
              <a:schemeClr val="bg2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962400" y="3124200"/>
            <a:ext cx="2895600" cy="1082675"/>
          </a:xfrm>
          <a:prstGeom prst="can">
            <a:avLst>
              <a:gd name="adj" fmla="val 25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Raw Data Archive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52400" y="3124200"/>
            <a:ext cx="1143000" cy="53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Affymetrix</a:t>
            </a:r>
            <a:br>
              <a:rPr lang="en-US" sz="1400">
                <a:latin typeface="Calibri" pitchFamily="34" charset="0"/>
                <a:cs typeface="Calibri" pitchFamily="34" charset="0"/>
              </a:rPr>
            </a:br>
            <a:r>
              <a:rPr lang="en-US" sz="1400">
                <a:latin typeface="Calibri" pitchFamily="34" charset="0"/>
                <a:cs typeface="Calibri" pitchFamily="34" charset="0"/>
              </a:rPr>
              <a:t>Arrays</a:t>
            </a:r>
          </a:p>
        </p:txBody>
      </p:sp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152400" y="3810000"/>
            <a:ext cx="1143000" cy="53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Agilent</a:t>
            </a:r>
            <a:br>
              <a:rPr lang="en-US" sz="1400">
                <a:latin typeface="Calibri" pitchFamily="34" charset="0"/>
                <a:cs typeface="Calibri" pitchFamily="34" charset="0"/>
              </a:rPr>
            </a:br>
            <a:r>
              <a:rPr lang="en-US" sz="1400">
                <a:latin typeface="Calibri" pitchFamily="34" charset="0"/>
                <a:cs typeface="Calibri" pitchFamily="34" charset="0"/>
              </a:rPr>
              <a:t>Arrays</a:t>
            </a:r>
          </a:p>
        </p:txBody>
      </p:sp>
      <p:sp>
        <p:nvSpPr>
          <p:cNvPr id="17415" name="AutoShape 10"/>
          <p:cNvSpPr>
            <a:spLocks noChangeArrowheads="1"/>
          </p:cNvSpPr>
          <p:nvPr/>
        </p:nvSpPr>
        <p:spPr bwMode="auto">
          <a:xfrm>
            <a:off x="3733800" y="4800600"/>
            <a:ext cx="5013325" cy="1758950"/>
          </a:xfrm>
          <a:prstGeom prst="roundRect">
            <a:avLst>
              <a:gd name="adj" fmla="val 16667"/>
            </a:avLst>
          </a:prstGeom>
          <a:solidFill>
            <a:schemeClr val="bg1">
              <a:alpha val="47058"/>
            </a:schemeClr>
          </a:solidFill>
          <a:ln w="28575">
            <a:solidFill>
              <a:srgbClr val="0099FF"/>
            </a:solidFill>
            <a:round/>
            <a:headEnd/>
            <a:tailEnd/>
          </a:ln>
        </p:spPr>
        <p:txBody>
          <a:bodyPr wrap="none" lIns="1800000" anchor="ctr"/>
          <a:lstStyle/>
          <a:p>
            <a:pPr>
              <a:lnSpc>
                <a:spcPct val="100000"/>
              </a:lnSpc>
              <a:buClr>
                <a:schemeClr val="bg2"/>
              </a:buClr>
              <a:buSzPct val="75000"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B-Fabric Web 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Portal 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buClr>
                <a:schemeClr val="bg2"/>
              </a:buClr>
              <a:buSzPct val="75000"/>
              <a:buFont typeface="Arial" charset="0"/>
              <a:buChar char="•"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 Sample 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Management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buClr>
                <a:schemeClr val="bg2"/>
              </a:buClr>
              <a:buSzPct val="75000"/>
              <a:buFont typeface="Arial" charset="0"/>
              <a:buChar char="•"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 Data 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Management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buClr>
                <a:schemeClr val="bg2"/>
              </a:buClr>
              <a:buSzPct val="75000"/>
              <a:buFont typeface="Arial" charset="0"/>
              <a:buChar char="•"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 Data 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Processing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buClr>
                <a:schemeClr val="bg2"/>
              </a:buClr>
              <a:buSzPct val="75000"/>
              <a:buFont typeface="Arial" charset="0"/>
              <a:buChar char="•"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 Data 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Distribution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6" name="Rectangle 12"/>
          <p:cNvSpPr>
            <a:spLocks noChangeArrowheads="1"/>
          </p:cNvSpPr>
          <p:nvPr/>
        </p:nvSpPr>
        <p:spPr bwMode="auto">
          <a:xfrm>
            <a:off x="152400" y="5257800"/>
            <a:ext cx="11430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SOLID</a:t>
            </a:r>
            <a:br>
              <a:rPr lang="en-US" sz="1400">
                <a:latin typeface="Calibri" pitchFamily="34" charset="0"/>
                <a:cs typeface="Calibri" pitchFamily="34" charset="0"/>
              </a:rPr>
            </a:br>
            <a:r>
              <a:rPr lang="en-US" sz="1400">
                <a:latin typeface="Calibri" pitchFamily="34" charset="0"/>
                <a:cs typeface="Calibri" pitchFamily="34" charset="0"/>
              </a:rPr>
              <a:t>NGS </a:t>
            </a:r>
          </a:p>
        </p:txBody>
      </p:sp>
      <p:sp>
        <p:nvSpPr>
          <p:cNvPr id="17417" name="Rectangle 14"/>
          <p:cNvSpPr>
            <a:spLocks noChangeArrowheads="1"/>
          </p:cNvSpPr>
          <p:nvPr/>
        </p:nvSpPr>
        <p:spPr bwMode="auto">
          <a:xfrm>
            <a:off x="304800" y="2286000"/>
            <a:ext cx="1143000" cy="355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8" name="Rectangle 15"/>
          <p:cNvSpPr>
            <a:spLocks noChangeArrowheads="1"/>
          </p:cNvSpPr>
          <p:nvPr/>
        </p:nvSpPr>
        <p:spPr bwMode="auto">
          <a:xfrm>
            <a:off x="228600" y="2438400"/>
            <a:ext cx="1143000" cy="355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9" name="Rectangle 16"/>
          <p:cNvSpPr>
            <a:spLocks noChangeArrowheads="1"/>
          </p:cNvSpPr>
          <p:nvPr/>
        </p:nvSpPr>
        <p:spPr bwMode="auto">
          <a:xfrm>
            <a:off x="169863" y="2574925"/>
            <a:ext cx="1143000" cy="355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Mass-Spec</a:t>
            </a:r>
          </a:p>
        </p:txBody>
      </p:sp>
      <p:sp>
        <p:nvSpPr>
          <p:cNvPr id="17420" name="AutoShape 35"/>
          <p:cNvSpPr>
            <a:spLocks noChangeArrowheads="1"/>
          </p:cNvSpPr>
          <p:nvPr/>
        </p:nvSpPr>
        <p:spPr bwMode="auto">
          <a:xfrm rot="10800000">
            <a:off x="2590800" y="2438400"/>
            <a:ext cx="288925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2"/>
          </a:solidFill>
          <a:ln w="25400">
            <a:solidFill>
              <a:schemeClr val="bg2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152400" y="4495800"/>
            <a:ext cx="11430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454</a:t>
            </a:r>
            <a:br>
              <a:rPr lang="en-US" sz="1400">
                <a:latin typeface="Calibri" pitchFamily="34" charset="0"/>
                <a:cs typeface="Calibri" pitchFamily="34" charset="0"/>
              </a:rPr>
            </a:br>
            <a:r>
              <a:rPr lang="en-US" sz="1400">
                <a:latin typeface="Calibri" pitchFamily="34" charset="0"/>
                <a:cs typeface="Calibri" pitchFamily="34" charset="0"/>
              </a:rPr>
              <a:t>NGS</a:t>
            </a:r>
          </a:p>
        </p:txBody>
      </p:sp>
      <p:sp>
        <p:nvSpPr>
          <p:cNvPr id="17422" name="AutoShape 4"/>
          <p:cNvSpPr>
            <a:spLocks noChangeArrowheads="1"/>
          </p:cNvSpPr>
          <p:nvPr/>
        </p:nvSpPr>
        <p:spPr bwMode="auto">
          <a:xfrm>
            <a:off x="7391400" y="3124200"/>
            <a:ext cx="1295400" cy="1066800"/>
          </a:xfrm>
          <a:prstGeom prst="can">
            <a:avLst>
              <a:gd name="adj" fmla="val 25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Analysis</a:t>
            </a:r>
            <a:br>
              <a:rPr lang="en-US" sz="1400">
                <a:latin typeface="Calibri" pitchFamily="34" charset="0"/>
                <a:cs typeface="Calibri" pitchFamily="34" charset="0"/>
              </a:rPr>
            </a:br>
            <a:r>
              <a:rPr lang="en-US" sz="1400">
                <a:latin typeface="Calibri" pitchFamily="34" charset="0"/>
                <a:cs typeface="Calibri" pitchFamily="34" charset="0"/>
              </a:rPr>
              <a:t>Results</a:t>
            </a:r>
          </a:p>
        </p:txBody>
      </p:sp>
      <p:sp>
        <p:nvSpPr>
          <p:cNvPr id="17423" name="AutoShape 4"/>
          <p:cNvSpPr>
            <a:spLocks noChangeArrowheads="1"/>
          </p:cNvSpPr>
          <p:nvPr/>
        </p:nvSpPr>
        <p:spPr bwMode="auto">
          <a:xfrm>
            <a:off x="2057400" y="3124200"/>
            <a:ext cx="1295400" cy="1066800"/>
          </a:xfrm>
          <a:prstGeom prst="can">
            <a:avLst>
              <a:gd name="adj" fmla="val 25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Staging</a:t>
            </a:r>
            <a:br>
              <a:rPr lang="en-US" sz="1400">
                <a:latin typeface="Calibri" pitchFamily="34" charset="0"/>
                <a:cs typeface="Calibri" pitchFamily="34" charset="0"/>
              </a:rPr>
            </a:br>
            <a:r>
              <a:rPr lang="en-US" sz="1400">
                <a:latin typeface="Calibri" pitchFamily="34" charset="0"/>
                <a:cs typeface="Calibri" pitchFamily="34" charset="0"/>
              </a:rPr>
              <a:t>disks</a:t>
            </a:r>
          </a:p>
        </p:txBody>
      </p:sp>
      <p:cxnSp>
        <p:nvCxnSpPr>
          <p:cNvPr id="44" name="Elbow Connector 43"/>
          <p:cNvCxnSpPr>
            <a:cxnSpLocks noChangeShapeType="1"/>
            <a:stCxn id="17419" idx="3"/>
          </p:cNvCxnSpPr>
          <p:nvPr/>
        </p:nvCxnSpPr>
        <p:spPr bwMode="auto">
          <a:xfrm>
            <a:off x="1312863" y="2752725"/>
            <a:ext cx="744537" cy="6000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0099FF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6" name="Elbow Connector 45"/>
          <p:cNvCxnSpPr>
            <a:cxnSpLocks noChangeShapeType="1"/>
          </p:cNvCxnSpPr>
          <p:nvPr/>
        </p:nvCxnSpPr>
        <p:spPr bwMode="auto">
          <a:xfrm>
            <a:off x="1312863" y="3429000"/>
            <a:ext cx="744537" cy="76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0099FF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8" name="Elbow Connector 47"/>
          <p:cNvCxnSpPr>
            <a:cxnSpLocks noChangeShapeType="1"/>
            <a:endCxn id="17423" idx="2"/>
          </p:cNvCxnSpPr>
          <p:nvPr/>
        </p:nvCxnSpPr>
        <p:spPr bwMode="auto">
          <a:xfrm flipV="1">
            <a:off x="1312863" y="3657600"/>
            <a:ext cx="744537" cy="457200"/>
          </a:xfrm>
          <a:prstGeom prst="bentConnector3">
            <a:avLst>
              <a:gd name="adj1" fmla="val 21199"/>
            </a:avLst>
          </a:prstGeom>
          <a:noFill/>
          <a:ln w="25400">
            <a:solidFill>
              <a:srgbClr val="0099FF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427" name="Straight Arrow Connector 56"/>
          <p:cNvCxnSpPr>
            <a:cxnSpLocks noChangeShapeType="1"/>
            <a:stCxn id="17421" idx="3"/>
          </p:cNvCxnSpPr>
          <p:nvPr/>
        </p:nvCxnSpPr>
        <p:spPr bwMode="auto">
          <a:xfrm>
            <a:off x="1295400" y="4800600"/>
            <a:ext cx="914400" cy="914400"/>
          </a:xfrm>
          <a:prstGeom prst="straightConnector1">
            <a:avLst/>
          </a:prstGeom>
          <a:noFill/>
          <a:ln w="19050">
            <a:noFill/>
            <a:round/>
            <a:headEnd/>
            <a:tailEnd type="arrow" w="med" len="med"/>
          </a:ln>
        </p:spPr>
      </p:cxnSp>
      <p:cxnSp>
        <p:nvCxnSpPr>
          <p:cNvPr id="17428" name="Straight Arrow Connector 59"/>
          <p:cNvCxnSpPr>
            <a:cxnSpLocks noChangeShapeType="1"/>
          </p:cNvCxnSpPr>
          <p:nvPr/>
        </p:nvCxnSpPr>
        <p:spPr bwMode="auto">
          <a:xfrm>
            <a:off x="1295400" y="5562600"/>
            <a:ext cx="914400" cy="914400"/>
          </a:xfrm>
          <a:prstGeom prst="straightConnector1">
            <a:avLst/>
          </a:prstGeom>
          <a:noFill/>
          <a:ln w="19050">
            <a:noFill/>
            <a:round/>
            <a:headEnd/>
            <a:tailEnd type="arrow" w="med" len="med"/>
          </a:ln>
        </p:spPr>
      </p:cxnSp>
      <p:sp>
        <p:nvSpPr>
          <p:cNvPr id="17429" name="Freeform 75"/>
          <p:cNvSpPr>
            <a:spLocks noChangeArrowheads="1"/>
          </p:cNvSpPr>
          <p:nvPr/>
        </p:nvSpPr>
        <p:spPr bwMode="auto">
          <a:xfrm>
            <a:off x="1295400" y="3854450"/>
            <a:ext cx="758825" cy="307777"/>
          </a:xfrm>
          <a:custGeom>
            <a:avLst/>
            <a:gdLst>
              <a:gd name="T0" fmla="*/ 0 w 758735"/>
              <a:gd name="T1" fmla="*/ 972046 h 964841"/>
              <a:gd name="T2" fmla="*/ 305863 w 758735"/>
              <a:gd name="T3" fmla="*/ 963738 h 964841"/>
              <a:gd name="T4" fmla="*/ 297596 w 758735"/>
              <a:gd name="T5" fmla="*/ 0 h 964841"/>
              <a:gd name="T6" fmla="*/ 760535 w 758735"/>
              <a:gd name="T7" fmla="*/ 0 h 964841"/>
              <a:gd name="T8" fmla="*/ 0 60000 65536"/>
              <a:gd name="T9" fmla="*/ 0 60000 65536"/>
              <a:gd name="T10" fmla="*/ 0 60000 65536"/>
              <a:gd name="T11" fmla="*/ 0 60000 65536"/>
              <a:gd name="T12" fmla="*/ 0 w 758735"/>
              <a:gd name="T13" fmla="*/ 0 h 964841"/>
              <a:gd name="T14" fmla="*/ 758735 w 758735"/>
              <a:gd name="T15" fmla="*/ 964841 h 9648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8735" h="964841">
                <a:moveTo>
                  <a:pt x="0" y="964841"/>
                </a:moveTo>
                <a:lnTo>
                  <a:pt x="305143" y="956595"/>
                </a:lnTo>
                <a:lnTo>
                  <a:pt x="296896" y="0"/>
                </a:lnTo>
                <a:lnTo>
                  <a:pt x="758735" y="0"/>
                </a:lnTo>
              </a:path>
            </a:pathLst>
          </a:custGeom>
          <a:noFill/>
          <a:ln w="28575">
            <a:solidFill>
              <a:srgbClr val="0099FF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30" name="Freeform 77"/>
          <p:cNvSpPr>
            <a:spLocks noChangeArrowheads="1"/>
          </p:cNvSpPr>
          <p:nvPr/>
        </p:nvSpPr>
        <p:spPr bwMode="auto">
          <a:xfrm>
            <a:off x="1295400" y="4003675"/>
            <a:ext cx="758825" cy="307777"/>
          </a:xfrm>
          <a:custGeom>
            <a:avLst/>
            <a:gdLst>
              <a:gd name="T0" fmla="*/ 0 w 758735"/>
              <a:gd name="T1" fmla="*/ 1533740 h 1558590"/>
              <a:gd name="T2" fmla="*/ 429870 w 758735"/>
              <a:gd name="T3" fmla="*/ 1533740 h 1558590"/>
              <a:gd name="T4" fmla="*/ 429870 w 758735"/>
              <a:gd name="T5" fmla="*/ 0 h 1558590"/>
              <a:gd name="T6" fmla="*/ 760535 w 758735"/>
              <a:gd name="T7" fmla="*/ 0 h 1558590"/>
              <a:gd name="T8" fmla="*/ 0 60000 65536"/>
              <a:gd name="T9" fmla="*/ 0 60000 65536"/>
              <a:gd name="T10" fmla="*/ 0 60000 65536"/>
              <a:gd name="T11" fmla="*/ 0 60000 65536"/>
              <a:gd name="T12" fmla="*/ 0 w 758735"/>
              <a:gd name="T13" fmla="*/ 0 h 1558590"/>
              <a:gd name="T14" fmla="*/ 758735 w 758735"/>
              <a:gd name="T15" fmla="*/ 1558590 h 15585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8735" h="1558590">
                <a:moveTo>
                  <a:pt x="0" y="1558590"/>
                </a:moveTo>
                <a:lnTo>
                  <a:pt x="428850" y="1558590"/>
                </a:lnTo>
                <a:lnTo>
                  <a:pt x="428850" y="0"/>
                </a:lnTo>
                <a:lnTo>
                  <a:pt x="758735" y="0"/>
                </a:lnTo>
              </a:path>
            </a:pathLst>
          </a:custGeom>
          <a:noFill/>
          <a:ln w="28575">
            <a:solidFill>
              <a:srgbClr val="0099FF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31" name="Rounded Rectangle 78"/>
          <p:cNvSpPr>
            <a:spLocks noChangeArrowheads="1"/>
          </p:cNvSpPr>
          <p:nvPr/>
        </p:nvSpPr>
        <p:spPr bwMode="auto">
          <a:xfrm>
            <a:off x="2362200" y="1219200"/>
            <a:ext cx="6096000" cy="990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99FF"/>
            </a:solidFill>
            <a:round/>
            <a:headEnd/>
            <a:tailEnd type="arrow" w="med" len="med"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Computing Cluster managed by Sun Grid Engine</a:t>
            </a:r>
          </a:p>
        </p:txBody>
      </p:sp>
      <p:sp>
        <p:nvSpPr>
          <p:cNvPr id="17432" name="AutoShape 35"/>
          <p:cNvSpPr>
            <a:spLocks noChangeArrowheads="1"/>
          </p:cNvSpPr>
          <p:nvPr/>
        </p:nvSpPr>
        <p:spPr bwMode="auto">
          <a:xfrm rot="5400000">
            <a:off x="3513137" y="3421063"/>
            <a:ext cx="288925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2"/>
          </a:solidFill>
          <a:ln w="25400">
            <a:solidFill>
              <a:schemeClr val="bg2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33" name="AutoShape 35"/>
          <p:cNvSpPr>
            <a:spLocks noChangeArrowheads="1"/>
          </p:cNvSpPr>
          <p:nvPr/>
        </p:nvSpPr>
        <p:spPr bwMode="auto">
          <a:xfrm rot="10800000">
            <a:off x="7894638" y="2438400"/>
            <a:ext cx="288925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2"/>
          </a:solidFill>
          <a:ln w="25400">
            <a:solidFill>
              <a:schemeClr val="bg2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>
            <a:off x="7010400" y="2286000"/>
            <a:ext cx="0" cy="2438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 type="arrow" w="med" len="med"/>
            <a:tailEnd type="arrow" w="lg" len="med"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35" name="Rounded Rectangle 86"/>
          <p:cNvSpPr>
            <a:spLocks noChangeArrowheads="1"/>
          </p:cNvSpPr>
          <p:nvPr/>
        </p:nvSpPr>
        <p:spPr bwMode="auto">
          <a:xfrm>
            <a:off x="2514600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36" name="Rounded Rectangle 87"/>
          <p:cNvSpPr>
            <a:spLocks noChangeArrowheads="1"/>
          </p:cNvSpPr>
          <p:nvPr/>
        </p:nvSpPr>
        <p:spPr bwMode="auto">
          <a:xfrm>
            <a:off x="3243263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008040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37" name="Rounded Rectangle 88"/>
          <p:cNvSpPr>
            <a:spLocks noChangeArrowheads="1"/>
          </p:cNvSpPr>
          <p:nvPr/>
        </p:nvSpPr>
        <p:spPr bwMode="auto">
          <a:xfrm>
            <a:off x="3973513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38" name="Rounded Rectangle 89"/>
          <p:cNvSpPr>
            <a:spLocks noChangeArrowheads="1"/>
          </p:cNvSpPr>
          <p:nvPr/>
        </p:nvSpPr>
        <p:spPr bwMode="auto">
          <a:xfrm>
            <a:off x="4702175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39" name="Rounded Rectangle 90"/>
          <p:cNvSpPr>
            <a:spLocks noChangeArrowheads="1"/>
          </p:cNvSpPr>
          <p:nvPr/>
        </p:nvSpPr>
        <p:spPr bwMode="auto">
          <a:xfrm>
            <a:off x="5432425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6666FF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40" name="Rounded Rectangle 91"/>
          <p:cNvSpPr>
            <a:spLocks noChangeArrowheads="1"/>
          </p:cNvSpPr>
          <p:nvPr/>
        </p:nvSpPr>
        <p:spPr bwMode="auto">
          <a:xfrm>
            <a:off x="6161088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41" name="Rounded Rectangle 92"/>
          <p:cNvSpPr>
            <a:spLocks noChangeArrowheads="1"/>
          </p:cNvSpPr>
          <p:nvPr/>
        </p:nvSpPr>
        <p:spPr bwMode="auto">
          <a:xfrm>
            <a:off x="6891338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42" name="Rounded Rectangle 93"/>
          <p:cNvSpPr>
            <a:spLocks noChangeArrowheads="1"/>
          </p:cNvSpPr>
          <p:nvPr/>
        </p:nvSpPr>
        <p:spPr bwMode="auto">
          <a:xfrm>
            <a:off x="7620000" y="1752600"/>
            <a:ext cx="533400" cy="340519"/>
          </a:xfrm>
          <a:prstGeom prst="roundRect">
            <a:avLst>
              <a:gd name="adj" fmla="val 16667"/>
            </a:avLst>
          </a:prstGeom>
          <a:solidFill>
            <a:srgbClr val="FFB2DD"/>
          </a:solidFill>
          <a:ln w="28575">
            <a:noFill/>
            <a:round/>
            <a:headEnd/>
            <a:tailEnd type="arrow" w="med" len="med"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App</a:t>
            </a:r>
          </a:p>
        </p:txBody>
      </p:sp>
      <p:sp>
        <p:nvSpPr>
          <p:cNvPr id="17443" name="AutoShape 21"/>
          <p:cNvSpPr>
            <a:spLocks noChangeArrowheads="1"/>
          </p:cNvSpPr>
          <p:nvPr/>
        </p:nvSpPr>
        <p:spPr bwMode="auto">
          <a:xfrm rot="10800000">
            <a:off x="5105400" y="2362200"/>
            <a:ext cx="360363" cy="609600"/>
          </a:xfrm>
          <a:prstGeom prst="downArrow">
            <a:avLst>
              <a:gd name="adj1" fmla="val 50000"/>
              <a:gd name="adj2" fmla="val 44938"/>
            </a:avLst>
          </a:prstGeom>
          <a:solidFill>
            <a:schemeClr val="bg2"/>
          </a:solidFill>
          <a:ln w="25400">
            <a:solidFill>
              <a:schemeClr val="bg2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de-DE" sz="1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44" name="Magnetic Disk 35"/>
          <p:cNvSpPr>
            <a:spLocks noChangeArrowheads="1"/>
          </p:cNvSpPr>
          <p:nvPr/>
        </p:nvSpPr>
        <p:spPr bwMode="auto">
          <a:xfrm>
            <a:off x="3810000" y="4956621"/>
            <a:ext cx="1066800" cy="1467326"/>
          </a:xfrm>
          <a:prstGeom prst="flowChartMagneticDisk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Samples</a:t>
            </a:r>
            <a:br>
              <a:rPr lang="en-US" sz="1400" dirty="0"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latin typeface="Calibri" pitchFamily="34" charset="0"/>
                <a:cs typeface="Calibri" pitchFamily="34" charset="0"/>
              </a:rPr>
              <a:t>Data links</a:t>
            </a:r>
            <a:br>
              <a:rPr lang="en-US" sz="1400" dirty="0"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latin typeface="Calibri" pitchFamily="34" charset="0"/>
                <a:cs typeface="Calibri" pitchFamily="34" charset="0"/>
              </a:rPr>
              <a:t>Results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4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229600" cy="400110"/>
          </a:xfrm>
        </p:spPr>
        <p:txBody>
          <a:bodyPr/>
          <a:lstStyle/>
          <a:p>
            <a:r>
              <a:rPr lang="en-US" sz="2000" dirty="0" smtClean="0">
                <a:cs typeface="Calibri" pitchFamily="34" charset="0"/>
              </a:rPr>
              <a:t>Dataflow Diagram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Sample Management and Data Analysis</a:t>
            </a: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5029200" y="1905000"/>
          <a:ext cx="3762375" cy="4668838"/>
        </p:xfrm>
        <a:graphic>
          <a:graphicData uri="http://schemas.openxmlformats.org/presentationml/2006/ole">
            <p:oleObj spid="_x0000_s1026" name="Photo Editor Photo" r:id="rId3" imgW="5210902" imgH="6466667" progId="">
              <p:embed/>
            </p:oleObj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04800" y="1905000"/>
            <a:ext cx="4038600" cy="2027238"/>
            <a:chOff x="152400" y="1676400"/>
            <a:chExt cx="4038600" cy="2026556"/>
          </a:xfrm>
        </p:grpSpPr>
        <p:pic>
          <p:nvPicPr>
            <p:cNvPr id="19464" name="Picture 5" descr="samples.png"/>
            <p:cNvPicPr>
              <a:picLocks noChangeAspect="1"/>
            </p:cNvPicPr>
            <p:nvPr/>
          </p:nvPicPr>
          <p:blipFill>
            <a:blip r:embed="rId4" cstate="print"/>
            <a:srcRect l="8592" r="15515" b="68440"/>
            <a:stretch>
              <a:fillRect/>
            </a:stretch>
          </p:blipFill>
          <p:spPr bwMode="auto">
            <a:xfrm>
              <a:off x="152400" y="1981200"/>
              <a:ext cx="4038600" cy="1721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5" name="Picture 7" descr="name.png"/>
            <p:cNvPicPr>
              <a:picLocks noChangeAspect="1"/>
            </p:cNvPicPr>
            <p:nvPr/>
          </p:nvPicPr>
          <p:blipFill>
            <a:blip r:embed="rId5" cstate="print"/>
            <a:srcRect l="9048" r="11031" b="31815"/>
            <a:stretch>
              <a:fillRect/>
            </a:stretch>
          </p:blipFill>
          <p:spPr bwMode="auto">
            <a:xfrm>
              <a:off x="152400" y="1676400"/>
              <a:ext cx="3962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1" name="Rounded Rectangle 9"/>
          <p:cNvSpPr>
            <a:spLocks noChangeArrowheads="1"/>
          </p:cNvSpPr>
          <p:nvPr/>
        </p:nvSpPr>
        <p:spPr bwMode="auto">
          <a:xfrm>
            <a:off x="1219200" y="4648200"/>
            <a:ext cx="2286000" cy="146423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99FF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B-Fabric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User-driven</a:t>
            </a:r>
            <a:br>
              <a:rPr lang="en-US" sz="1400" dirty="0"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latin typeface="Calibri" pitchFamily="34" charset="0"/>
                <a:cs typeface="Calibri" pitchFamily="34" charset="0"/>
              </a:rPr>
              <a:t>Automated</a:t>
            </a:r>
            <a:br>
              <a:rPr lang="en-US" sz="1400" dirty="0"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latin typeface="Calibri" pitchFamily="34" charset="0"/>
                <a:cs typeface="Calibri" pitchFamily="34" charset="0"/>
              </a:rPr>
              <a:t>Web-based</a:t>
            </a:r>
            <a:br>
              <a:rPr lang="en-US" sz="1400" dirty="0"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latin typeface="Calibri" pitchFamily="34" charset="0"/>
                <a:cs typeface="Calibri" pitchFamily="34" charset="0"/>
              </a:rPr>
              <a:t>Analysis</a:t>
            </a:r>
          </a:p>
        </p:txBody>
      </p:sp>
      <p:cxnSp>
        <p:nvCxnSpPr>
          <p:cNvPr id="19462" name="Straight Arrow Connector 11"/>
          <p:cNvCxnSpPr>
            <a:cxnSpLocks noChangeShapeType="1"/>
          </p:cNvCxnSpPr>
          <p:nvPr/>
        </p:nvCxnSpPr>
        <p:spPr bwMode="auto">
          <a:xfrm rot="5400000">
            <a:off x="2058194" y="4266406"/>
            <a:ext cx="609600" cy="1588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arrow" w="med" len="med"/>
          </a:ln>
        </p:spPr>
      </p:cxnSp>
      <p:cxnSp>
        <p:nvCxnSpPr>
          <p:cNvPr id="19463" name="Straight Arrow Connector 16"/>
          <p:cNvCxnSpPr>
            <a:cxnSpLocks noChangeShapeType="1"/>
          </p:cNvCxnSpPr>
          <p:nvPr/>
        </p:nvCxnSpPr>
        <p:spPr bwMode="auto">
          <a:xfrm>
            <a:off x="3657600" y="5257800"/>
            <a:ext cx="1219200" cy="1588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8" name="AutoShape 26"/>
          <p:cNvSpPr>
            <a:spLocks noChangeArrowheads="1"/>
          </p:cNvSpPr>
          <p:nvPr/>
        </p:nvSpPr>
        <p:spPr bwMode="auto">
          <a:xfrm>
            <a:off x="542925" y="3860800"/>
            <a:ext cx="6477347" cy="2852738"/>
          </a:xfrm>
          <a:prstGeom prst="roundRect">
            <a:avLst>
              <a:gd name="adj" fmla="val 16667"/>
            </a:avLst>
          </a:prstGeom>
          <a:solidFill>
            <a:srgbClr val="0099FF">
              <a:alpha val="39999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b"/>
          <a:lstStyle/>
          <a:p>
            <a:pPr>
              <a:lnSpc>
                <a:spcPct val="100000"/>
              </a:lnSpc>
            </a:pP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the Sample to the Result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2773363" y="1628775"/>
            <a:ext cx="1668462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Sample Registration</a:t>
            </a:r>
          </a:p>
        </p:txBody>
      </p:sp>
      <p:cxnSp>
        <p:nvCxnSpPr>
          <p:cNvPr id="20484" name="AutoShape 5"/>
          <p:cNvCxnSpPr>
            <a:cxnSpLocks noChangeShapeType="1"/>
            <a:stCxn id="20483" idx="3"/>
            <a:endCxn id="20485" idx="1"/>
          </p:cNvCxnSpPr>
          <p:nvPr/>
        </p:nvCxnSpPr>
        <p:spPr bwMode="auto">
          <a:xfrm>
            <a:off x="4441825" y="1985963"/>
            <a:ext cx="635000" cy="0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triangle" w="med" len="med"/>
          </a:ln>
        </p:spPr>
      </p:cxnSp>
      <p:sp>
        <p:nvSpPr>
          <p:cNvPr id="20485" name="AutoShape 8"/>
          <p:cNvSpPr>
            <a:spLocks noChangeArrowheads="1"/>
          </p:cNvSpPr>
          <p:nvPr/>
        </p:nvSpPr>
        <p:spPr bwMode="auto">
          <a:xfrm>
            <a:off x="5076825" y="1628775"/>
            <a:ext cx="1668463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Hybridization</a:t>
            </a:r>
          </a:p>
        </p:txBody>
      </p:sp>
      <p:sp>
        <p:nvSpPr>
          <p:cNvPr id="20486" name="AutoShape 10"/>
          <p:cNvSpPr>
            <a:spLocks noChangeArrowheads="1"/>
          </p:cNvSpPr>
          <p:nvPr/>
        </p:nvSpPr>
        <p:spPr bwMode="auto">
          <a:xfrm>
            <a:off x="2774950" y="2779713"/>
            <a:ext cx="1668463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Data Transfer</a:t>
            </a:r>
          </a:p>
        </p:txBody>
      </p:sp>
      <p:sp>
        <p:nvSpPr>
          <p:cNvPr id="20487" name="AutoShape 12"/>
          <p:cNvSpPr>
            <a:spLocks noChangeArrowheads="1"/>
          </p:cNvSpPr>
          <p:nvPr/>
        </p:nvSpPr>
        <p:spPr bwMode="auto">
          <a:xfrm>
            <a:off x="5078413" y="2779713"/>
            <a:ext cx="1668462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Data Import</a:t>
            </a:r>
          </a:p>
        </p:txBody>
      </p:sp>
      <p:sp>
        <p:nvSpPr>
          <p:cNvPr id="20488" name="AutoShape 14"/>
          <p:cNvSpPr>
            <a:spLocks noChangeArrowheads="1"/>
          </p:cNvSpPr>
          <p:nvPr/>
        </p:nvSpPr>
        <p:spPr bwMode="auto">
          <a:xfrm>
            <a:off x="2776538" y="4005263"/>
            <a:ext cx="1668462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Experiment Definition</a:t>
            </a:r>
          </a:p>
        </p:txBody>
      </p:sp>
      <p:sp>
        <p:nvSpPr>
          <p:cNvPr id="20489" name="AutoShape 16"/>
          <p:cNvSpPr>
            <a:spLocks noChangeArrowheads="1"/>
          </p:cNvSpPr>
          <p:nvPr/>
        </p:nvSpPr>
        <p:spPr bwMode="auto">
          <a:xfrm>
            <a:off x="5080000" y="4005263"/>
            <a:ext cx="1668463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QC Report</a:t>
            </a:r>
          </a:p>
        </p:txBody>
      </p:sp>
      <p:sp>
        <p:nvSpPr>
          <p:cNvPr id="20490" name="AutoShape 18"/>
          <p:cNvSpPr>
            <a:spLocks noChangeArrowheads="1"/>
          </p:cNvSpPr>
          <p:nvPr/>
        </p:nvSpPr>
        <p:spPr bwMode="auto">
          <a:xfrm>
            <a:off x="5080000" y="4941888"/>
            <a:ext cx="1668463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Statistical Tests</a:t>
            </a:r>
          </a:p>
        </p:txBody>
      </p:sp>
      <p:sp>
        <p:nvSpPr>
          <p:cNvPr id="20491" name="AutoShape 19"/>
          <p:cNvSpPr>
            <a:spLocks noChangeArrowheads="1"/>
          </p:cNvSpPr>
          <p:nvPr/>
        </p:nvSpPr>
        <p:spPr bwMode="auto">
          <a:xfrm>
            <a:off x="5080000" y="5876925"/>
            <a:ext cx="1668463" cy="714375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Data Analysis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492" name="AutoShape 20"/>
          <p:cNvCxnSpPr>
            <a:cxnSpLocks noChangeShapeType="1"/>
            <a:stCxn id="20486" idx="3"/>
            <a:endCxn id="20487" idx="1"/>
          </p:cNvCxnSpPr>
          <p:nvPr/>
        </p:nvCxnSpPr>
        <p:spPr bwMode="auto">
          <a:xfrm>
            <a:off x="4443413" y="3136900"/>
            <a:ext cx="635000" cy="0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triangle" w="med" len="med"/>
          </a:ln>
        </p:spPr>
      </p:cxnSp>
      <p:cxnSp>
        <p:nvCxnSpPr>
          <p:cNvPr id="20493" name="AutoShape 21"/>
          <p:cNvCxnSpPr>
            <a:cxnSpLocks noChangeShapeType="1"/>
            <a:stCxn id="20488" idx="3"/>
            <a:endCxn id="20489" idx="1"/>
          </p:cNvCxnSpPr>
          <p:nvPr/>
        </p:nvCxnSpPr>
        <p:spPr bwMode="auto">
          <a:xfrm>
            <a:off x="4445000" y="4362450"/>
            <a:ext cx="635000" cy="0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triangle" w="med" len="med"/>
          </a:ln>
        </p:spPr>
      </p:cxnSp>
      <p:cxnSp>
        <p:nvCxnSpPr>
          <p:cNvPr id="20494" name="AutoShape 22"/>
          <p:cNvCxnSpPr>
            <a:cxnSpLocks noChangeShapeType="1"/>
            <a:stCxn id="20488" idx="3"/>
            <a:endCxn id="20490" idx="1"/>
          </p:cNvCxnSpPr>
          <p:nvPr/>
        </p:nvCxnSpPr>
        <p:spPr bwMode="auto">
          <a:xfrm>
            <a:off x="4445000" y="4362450"/>
            <a:ext cx="635000" cy="936625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triangle" w="med" len="med"/>
          </a:ln>
        </p:spPr>
      </p:cxnSp>
      <p:cxnSp>
        <p:nvCxnSpPr>
          <p:cNvPr id="20495" name="AutoShape 23"/>
          <p:cNvCxnSpPr>
            <a:cxnSpLocks noChangeShapeType="1"/>
            <a:stCxn id="20488" idx="3"/>
            <a:endCxn id="20491" idx="1"/>
          </p:cNvCxnSpPr>
          <p:nvPr/>
        </p:nvCxnSpPr>
        <p:spPr bwMode="auto">
          <a:xfrm>
            <a:off x="4445000" y="4362450"/>
            <a:ext cx="635000" cy="1871663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triangle" w="med" len="med"/>
          </a:ln>
        </p:spPr>
      </p:cxnSp>
      <p:cxnSp>
        <p:nvCxnSpPr>
          <p:cNvPr id="20496" name="AutoShape 24"/>
          <p:cNvCxnSpPr>
            <a:cxnSpLocks noChangeShapeType="1"/>
            <a:stCxn id="20485" idx="3"/>
            <a:endCxn id="20486" idx="1"/>
          </p:cNvCxnSpPr>
          <p:nvPr/>
        </p:nvCxnSpPr>
        <p:spPr bwMode="auto">
          <a:xfrm flipH="1">
            <a:off x="2774950" y="1985963"/>
            <a:ext cx="3970338" cy="1150937"/>
          </a:xfrm>
          <a:prstGeom prst="bentConnector5">
            <a:avLst>
              <a:gd name="adj1" fmla="val -5759"/>
              <a:gd name="adj2" fmla="val 49931"/>
              <a:gd name="adj3" fmla="val 105759"/>
            </a:avLst>
          </a:prstGeom>
          <a:noFill/>
          <a:ln w="19050">
            <a:solidFill>
              <a:srgbClr val="0099FF"/>
            </a:solidFill>
            <a:miter lim="800000"/>
            <a:headEnd/>
            <a:tailEnd type="triangle" w="med" len="med"/>
          </a:ln>
        </p:spPr>
      </p:cxnSp>
      <p:cxnSp>
        <p:nvCxnSpPr>
          <p:cNvPr id="20497" name="AutoShape 25"/>
          <p:cNvCxnSpPr>
            <a:cxnSpLocks noChangeShapeType="1"/>
            <a:stCxn id="20487" idx="3"/>
            <a:endCxn id="20488" idx="1"/>
          </p:cNvCxnSpPr>
          <p:nvPr/>
        </p:nvCxnSpPr>
        <p:spPr bwMode="auto">
          <a:xfrm flipH="1">
            <a:off x="2776538" y="3136900"/>
            <a:ext cx="3970337" cy="1225550"/>
          </a:xfrm>
          <a:prstGeom prst="bentConnector5">
            <a:avLst>
              <a:gd name="adj1" fmla="val -5759"/>
              <a:gd name="adj2" fmla="val 50000"/>
              <a:gd name="adj3" fmla="val 105759"/>
            </a:avLst>
          </a:prstGeom>
          <a:noFill/>
          <a:ln w="19050">
            <a:solidFill>
              <a:srgbClr val="0099FF"/>
            </a:solidFill>
            <a:miter lim="800000"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Sample Creation</a:t>
            </a:r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1692275" y="2168924"/>
            <a:ext cx="1430338" cy="340519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Sample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4140200" y="2168924"/>
            <a:ext cx="1430338" cy="340519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Extract</a:t>
            </a:r>
          </a:p>
        </p:txBody>
      </p:sp>
      <p:cxnSp>
        <p:nvCxnSpPr>
          <p:cNvPr id="21509" name="AutoShape 8"/>
          <p:cNvCxnSpPr>
            <a:cxnSpLocks noChangeShapeType="1"/>
            <a:stCxn id="21508" idx="3"/>
            <a:endCxn id="21510" idx="1"/>
          </p:cNvCxnSpPr>
          <p:nvPr/>
        </p:nvCxnSpPr>
        <p:spPr bwMode="auto">
          <a:xfrm flipV="1">
            <a:off x="5570538" y="2338388"/>
            <a:ext cx="1017587" cy="796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triangle" w="med" len="med"/>
          </a:ln>
        </p:spPr>
      </p:cxnSp>
      <p:sp>
        <p:nvSpPr>
          <p:cNvPr id="21510" name="AutoShape 9"/>
          <p:cNvSpPr>
            <a:spLocks noChangeArrowheads="1"/>
          </p:cNvSpPr>
          <p:nvPr/>
        </p:nvSpPr>
        <p:spPr bwMode="auto">
          <a:xfrm>
            <a:off x="6588125" y="2013526"/>
            <a:ext cx="800100" cy="649724"/>
          </a:xfrm>
          <a:prstGeom prst="flowChartDocumen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Raw</a:t>
            </a:r>
            <a:br>
              <a:rPr lang="en-US" sz="1400">
                <a:latin typeface="Calibri" pitchFamily="34" charset="0"/>
                <a:cs typeface="Calibri" pitchFamily="34" charset="0"/>
              </a:rPr>
            </a:br>
            <a:r>
              <a:rPr lang="en-US" sz="1400">
                <a:latin typeface="Calibri" pitchFamily="34" charset="0"/>
                <a:cs typeface="Calibri" pitchFamily="34" charset="0"/>
              </a:rPr>
              <a:t>Data</a:t>
            </a:r>
          </a:p>
        </p:txBody>
      </p:sp>
      <p:sp>
        <p:nvSpPr>
          <p:cNvPr id="21511" name="Text Box 14"/>
          <p:cNvSpPr txBox="1">
            <a:spLocks noChangeArrowheads="1"/>
          </p:cNvSpPr>
          <p:nvPr/>
        </p:nvSpPr>
        <p:spPr bwMode="auto">
          <a:xfrm>
            <a:off x="395288" y="1628775"/>
            <a:ext cx="6121400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Calibri" pitchFamily="34" charset="0"/>
                <a:cs typeface="Calibri" pitchFamily="34" charset="0"/>
              </a:rPr>
              <a:t>Data model:</a:t>
            </a:r>
          </a:p>
        </p:txBody>
      </p:sp>
      <p:cxnSp>
        <p:nvCxnSpPr>
          <p:cNvPr id="21512" name="AutoShape 15"/>
          <p:cNvCxnSpPr>
            <a:cxnSpLocks noChangeShapeType="1"/>
            <a:stCxn id="21507" idx="3"/>
            <a:endCxn id="21508" idx="1"/>
          </p:cNvCxnSpPr>
          <p:nvPr/>
        </p:nvCxnSpPr>
        <p:spPr bwMode="auto">
          <a:xfrm>
            <a:off x="3122613" y="2339184"/>
            <a:ext cx="1017587" cy="1588"/>
          </a:xfrm>
          <a:prstGeom prst="straightConnector1">
            <a:avLst/>
          </a:prstGeom>
          <a:noFill/>
          <a:ln w="19050">
            <a:solidFill>
              <a:srgbClr val="0099FF"/>
            </a:solidFill>
            <a:round/>
            <a:headEnd/>
            <a:tailEnd type="triangle" w="med" len="med"/>
          </a:ln>
        </p:spPr>
      </p:cxn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95288" y="2852738"/>
            <a:ext cx="7007225" cy="3776665"/>
            <a:chOff x="249" y="1797"/>
            <a:chExt cx="4414" cy="2379"/>
          </a:xfrm>
        </p:grpSpPr>
        <p:sp>
          <p:nvSpPr>
            <p:cNvPr id="21514" name="Text Box 16"/>
            <p:cNvSpPr txBox="1">
              <a:spLocks noChangeArrowheads="1"/>
            </p:cNvSpPr>
            <p:nvPr/>
          </p:nvSpPr>
          <p:spPr bwMode="auto">
            <a:xfrm>
              <a:off x="249" y="1797"/>
              <a:ext cx="3856" cy="1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Sample – Extract separation allows:</a:t>
              </a:r>
            </a:p>
          </p:txBody>
        </p:sp>
        <p:sp>
          <p:nvSpPr>
            <p:cNvPr id="21515" name="AutoShape 17"/>
            <p:cNvSpPr>
              <a:spLocks noChangeArrowheads="1"/>
            </p:cNvSpPr>
            <p:nvPr/>
          </p:nvSpPr>
          <p:spPr bwMode="auto">
            <a:xfrm>
              <a:off x="1066" y="2363"/>
              <a:ext cx="901" cy="215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Sample</a:t>
              </a:r>
            </a:p>
          </p:txBody>
        </p:sp>
        <p:sp>
          <p:nvSpPr>
            <p:cNvPr id="21516" name="AutoShape 18"/>
            <p:cNvSpPr>
              <a:spLocks noChangeArrowheads="1"/>
            </p:cNvSpPr>
            <p:nvPr/>
          </p:nvSpPr>
          <p:spPr bwMode="auto">
            <a:xfrm>
              <a:off x="2608" y="2364"/>
              <a:ext cx="901" cy="215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RNA Extract</a:t>
              </a:r>
            </a:p>
          </p:txBody>
        </p:sp>
        <p:cxnSp>
          <p:nvCxnSpPr>
            <p:cNvPr id="21517" name="AutoShape 19"/>
            <p:cNvCxnSpPr>
              <a:cxnSpLocks noChangeShapeType="1"/>
              <a:stCxn id="21516" idx="3"/>
              <a:endCxn id="21518" idx="1"/>
            </p:cNvCxnSpPr>
            <p:nvPr/>
          </p:nvCxnSpPr>
          <p:spPr bwMode="auto">
            <a:xfrm flipV="1">
              <a:off x="3509" y="2470"/>
              <a:ext cx="641" cy="1"/>
            </a:xfrm>
            <a:prstGeom prst="straightConnector1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 type="triangle" w="med" len="med"/>
            </a:ln>
          </p:spPr>
        </p:cxnSp>
        <p:sp>
          <p:nvSpPr>
            <p:cNvPr id="21518" name="AutoShape 20"/>
            <p:cNvSpPr>
              <a:spLocks noChangeArrowheads="1"/>
            </p:cNvSpPr>
            <p:nvPr/>
          </p:nvSpPr>
          <p:spPr bwMode="auto">
            <a:xfrm>
              <a:off x="4150" y="2265"/>
              <a:ext cx="504" cy="409"/>
            </a:xfrm>
            <a:prstGeom prst="flowChartDocumen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Raw</a:t>
              </a:r>
              <a:br>
                <a:rPr lang="en-US" sz="1400">
                  <a:latin typeface="Calibri" pitchFamily="34" charset="0"/>
                  <a:cs typeface="Calibri" pitchFamily="34" charset="0"/>
                </a:rPr>
              </a:br>
              <a:r>
                <a:rPr lang="en-US" sz="1400">
                  <a:latin typeface="Calibri" pitchFamily="34" charset="0"/>
                  <a:cs typeface="Calibri" pitchFamily="34" charset="0"/>
                </a:rPr>
                <a:t>Data</a:t>
              </a:r>
            </a:p>
          </p:txBody>
        </p:sp>
        <p:cxnSp>
          <p:nvCxnSpPr>
            <p:cNvPr id="21519" name="AutoShape 21"/>
            <p:cNvCxnSpPr>
              <a:cxnSpLocks noChangeShapeType="1"/>
              <a:stCxn id="21515" idx="3"/>
              <a:endCxn id="21516" idx="1"/>
            </p:cNvCxnSpPr>
            <p:nvPr/>
          </p:nvCxnSpPr>
          <p:spPr bwMode="auto">
            <a:xfrm>
              <a:off x="1967" y="2471"/>
              <a:ext cx="641" cy="1"/>
            </a:xfrm>
            <a:prstGeom prst="straightConnector1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 type="triangle" w="med" len="med"/>
            </a:ln>
          </p:spPr>
        </p:cxnSp>
        <p:sp>
          <p:nvSpPr>
            <p:cNvPr id="21520" name="AutoShape 22"/>
            <p:cNvSpPr>
              <a:spLocks noChangeArrowheads="1"/>
            </p:cNvSpPr>
            <p:nvPr/>
          </p:nvSpPr>
          <p:spPr bwMode="auto">
            <a:xfrm>
              <a:off x="2608" y="3866"/>
              <a:ext cx="919" cy="215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Protein Extract</a:t>
              </a:r>
            </a:p>
          </p:txBody>
        </p:sp>
        <p:cxnSp>
          <p:nvCxnSpPr>
            <p:cNvPr id="21521" name="AutoShape 23"/>
            <p:cNvCxnSpPr>
              <a:cxnSpLocks noChangeShapeType="1"/>
              <a:stCxn id="21520" idx="3"/>
              <a:endCxn id="21522" idx="1"/>
            </p:cNvCxnSpPr>
            <p:nvPr/>
          </p:nvCxnSpPr>
          <p:spPr bwMode="auto">
            <a:xfrm flipV="1">
              <a:off x="3527" y="3972"/>
              <a:ext cx="632" cy="1"/>
            </a:xfrm>
            <a:prstGeom prst="straightConnector1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 type="triangle" w="med" len="med"/>
            </a:ln>
          </p:spPr>
        </p:cxnSp>
        <p:sp>
          <p:nvSpPr>
            <p:cNvPr id="21522" name="AutoShape 24"/>
            <p:cNvSpPr>
              <a:spLocks noChangeArrowheads="1"/>
            </p:cNvSpPr>
            <p:nvPr/>
          </p:nvSpPr>
          <p:spPr bwMode="auto">
            <a:xfrm>
              <a:off x="4159" y="3767"/>
              <a:ext cx="504" cy="409"/>
            </a:xfrm>
            <a:prstGeom prst="flowChartDocumen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Raw</a:t>
              </a:r>
              <a:br>
                <a:rPr lang="en-US" sz="1400">
                  <a:latin typeface="Calibri" pitchFamily="34" charset="0"/>
                  <a:cs typeface="Calibri" pitchFamily="34" charset="0"/>
                </a:rPr>
              </a:br>
              <a:r>
                <a:rPr lang="en-US" sz="1400">
                  <a:latin typeface="Calibri" pitchFamily="34" charset="0"/>
                  <a:cs typeface="Calibri" pitchFamily="34" charset="0"/>
                </a:rPr>
                <a:t>Data</a:t>
              </a:r>
            </a:p>
          </p:txBody>
        </p:sp>
        <p:cxnSp>
          <p:nvCxnSpPr>
            <p:cNvPr id="21523" name="AutoShape 25"/>
            <p:cNvCxnSpPr>
              <a:cxnSpLocks noChangeShapeType="1"/>
              <a:stCxn id="21515" idx="3"/>
              <a:endCxn id="21520" idx="1"/>
            </p:cNvCxnSpPr>
            <p:nvPr/>
          </p:nvCxnSpPr>
          <p:spPr bwMode="auto">
            <a:xfrm>
              <a:off x="1967" y="2471"/>
              <a:ext cx="641" cy="1502"/>
            </a:xfrm>
            <a:prstGeom prst="straightConnector1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 type="triangle" w="med" len="med"/>
            </a:ln>
          </p:spPr>
        </p:cxnSp>
        <p:sp>
          <p:nvSpPr>
            <p:cNvPr id="21524" name="AutoShape 26"/>
            <p:cNvSpPr>
              <a:spLocks noChangeArrowheads="1"/>
            </p:cNvSpPr>
            <p:nvPr/>
          </p:nvSpPr>
          <p:spPr bwMode="auto">
            <a:xfrm>
              <a:off x="2608" y="3025"/>
              <a:ext cx="901" cy="365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RNA Extract</a:t>
              </a:r>
              <a:br>
                <a:rPr lang="en-US" sz="1400">
                  <a:latin typeface="Calibri" pitchFamily="34" charset="0"/>
                  <a:cs typeface="Calibri" pitchFamily="34" charset="0"/>
                </a:rPr>
              </a:br>
              <a:r>
                <a:rPr lang="en-US" sz="1400">
                  <a:latin typeface="Calibri" pitchFamily="34" charset="0"/>
                  <a:cs typeface="Calibri" pitchFamily="34" charset="0"/>
                </a:rPr>
                <a:t>for Rehyb</a:t>
              </a:r>
            </a:p>
          </p:txBody>
        </p:sp>
        <p:cxnSp>
          <p:nvCxnSpPr>
            <p:cNvPr id="21525" name="AutoShape 27"/>
            <p:cNvCxnSpPr>
              <a:cxnSpLocks noChangeShapeType="1"/>
              <a:stCxn id="21524" idx="3"/>
              <a:endCxn id="21526" idx="1"/>
            </p:cNvCxnSpPr>
            <p:nvPr/>
          </p:nvCxnSpPr>
          <p:spPr bwMode="auto">
            <a:xfrm flipV="1">
              <a:off x="3509" y="3206"/>
              <a:ext cx="641" cy="2"/>
            </a:xfrm>
            <a:prstGeom prst="straightConnector1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 type="triangle" w="med" len="med"/>
            </a:ln>
          </p:spPr>
        </p:cxnSp>
        <p:sp>
          <p:nvSpPr>
            <p:cNvPr id="21526" name="AutoShape 28"/>
            <p:cNvSpPr>
              <a:spLocks noChangeArrowheads="1"/>
            </p:cNvSpPr>
            <p:nvPr/>
          </p:nvSpPr>
          <p:spPr bwMode="auto">
            <a:xfrm>
              <a:off x="4150" y="3001"/>
              <a:ext cx="504" cy="409"/>
            </a:xfrm>
            <a:prstGeom prst="flowChartDocumen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>
                  <a:latin typeface="Calibri" pitchFamily="34" charset="0"/>
                  <a:cs typeface="Calibri" pitchFamily="34" charset="0"/>
                </a:rPr>
                <a:t>Raw</a:t>
              </a:r>
              <a:br>
                <a:rPr lang="en-US" sz="1400">
                  <a:latin typeface="Calibri" pitchFamily="34" charset="0"/>
                  <a:cs typeface="Calibri" pitchFamily="34" charset="0"/>
                </a:rPr>
              </a:br>
              <a:r>
                <a:rPr lang="en-US" sz="1400">
                  <a:latin typeface="Calibri" pitchFamily="34" charset="0"/>
                  <a:cs typeface="Calibri" pitchFamily="34" charset="0"/>
                </a:rPr>
                <a:t>Data</a:t>
              </a:r>
            </a:p>
          </p:txBody>
        </p:sp>
        <p:cxnSp>
          <p:nvCxnSpPr>
            <p:cNvPr id="21527" name="AutoShape 29"/>
            <p:cNvCxnSpPr>
              <a:cxnSpLocks noChangeShapeType="1"/>
              <a:stCxn id="21515" idx="3"/>
              <a:endCxn id="21524" idx="1"/>
            </p:cNvCxnSpPr>
            <p:nvPr/>
          </p:nvCxnSpPr>
          <p:spPr bwMode="auto">
            <a:xfrm>
              <a:off x="1967" y="2471"/>
              <a:ext cx="641" cy="737"/>
            </a:xfrm>
            <a:prstGeom prst="straightConnector1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8229600" cy="457200"/>
          </a:xfrm>
        </p:spPr>
        <p:txBody>
          <a:bodyPr/>
          <a:lstStyle/>
          <a:p>
            <a:r>
              <a:rPr lang="en-US" dirty="0" smtClean="0"/>
              <a:t>Sample Creation Form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771775" y="1414463"/>
          <a:ext cx="6372225" cy="5443537"/>
        </p:xfrm>
        <a:graphic>
          <a:graphicData uri="http://schemas.openxmlformats.org/presentationml/2006/ole">
            <p:oleObj spid="_x0000_s2050" name="Photo Editor Photo" r:id="rId3" imgW="8752381" imgH="7478169" progId="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059113" y="1052513"/>
          <a:ext cx="5040312" cy="322262"/>
        </p:xfrm>
        <a:graphic>
          <a:graphicData uri="http://schemas.openxmlformats.org/presentationml/2006/ole">
            <p:oleObj spid="_x0000_s2051" name="Photo Editor Photo" r:id="rId4" imgW="7819048" imgH="46654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Functional Genomics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4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6275600" cy="3384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88024" y="1700808"/>
            <a:ext cx="3980126" cy="3228983"/>
            <a:chOff x="4788024" y="1640177"/>
            <a:chExt cx="3980126" cy="32289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024" y="2060848"/>
              <a:ext cx="3980126" cy="28083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/>
            <a:srcRect t="-1" r="63479" b="-9449"/>
            <a:stretch/>
          </p:blipFill>
          <p:spPr>
            <a:xfrm>
              <a:off x="4788024" y="1640177"/>
              <a:ext cx="2232248" cy="309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868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8229600" cy="457200"/>
          </a:xfrm>
        </p:spPr>
        <p:txBody>
          <a:bodyPr/>
          <a:lstStyle/>
          <a:p>
            <a:r>
              <a:rPr lang="en-US" smtClean="0"/>
              <a:t>Extract Creation Form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771775" y="1533525"/>
          <a:ext cx="6372225" cy="3789363"/>
        </p:xfrm>
        <a:graphic>
          <a:graphicData uri="http://schemas.openxmlformats.org/presentationml/2006/ole">
            <p:oleObj spid="_x0000_s3074" name="Photo Editor Photo" r:id="rId3" imgW="8504762" imgH="505714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Hybridization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300288"/>
            <a:ext cx="7216775" cy="405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95288" y="1557338"/>
            <a:ext cx="7632700" cy="194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B-Fabric creates configuration file for the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Affy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station from the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samples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B-Fabric Data Import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827088" y="2349500"/>
          <a:ext cx="7680325" cy="2595563"/>
        </p:xfrm>
        <a:graphic>
          <a:graphicData uri="http://schemas.openxmlformats.org/presentationml/2006/ole">
            <p:oleObj spid="_x0000_s4098" name="Photo Editor Photo" r:id="rId3" imgW="10704762" imgH="36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 Definition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936625"/>
          </a:xfrm>
        </p:spPr>
        <p:txBody>
          <a:bodyPr/>
          <a:lstStyle/>
          <a:p>
            <a:r>
              <a:rPr lang="en-US" dirty="0" smtClean="0">
                <a:cs typeface="Calibri" pitchFamily="34" charset="0"/>
              </a:rPr>
              <a:t>An experiment definition is a table specifying the data files and the sample parameters relevant for subsequent data analyses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385763" y="3429000"/>
          <a:ext cx="8370887" cy="3133725"/>
        </p:xfrm>
        <a:graphic>
          <a:graphicData uri="http://schemas.openxmlformats.org/presentationml/2006/ole">
            <p:oleObj spid="_x0000_s5122" name="Photo Editor Photo" r:id="rId3" imgW="8371429" imgH="31341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of our B-Fabric based Data Analysis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cover 90% of the analysis tasks</a:t>
            </a:r>
          </a:p>
          <a:p>
            <a:pPr lvl="1"/>
            <a:r>
              <a:rPr lang="en-US" dirty="0" smtClean="0"/>
              <a:t>implementing pipelines for the remaining cases would be inefficient</a:t>
            </a:r>
          </a:p>
          <a:p>
            <a:r>
              <a:rPr lang="en-US" b="1" dirty="0" smtClean="0"/>
              <a:t>analysis workflows must be robust</a:t>
            </a:r>
          </a:p>
          <a:p>
            <a:pPr lvl="1"/>
            <a:r>
              <a:rPr lang="en-US" dirty="0" smtClean="0"/>
              <a:t>use only well established, widely applicable analyses</a:t>
            </a:r>
          </a:p>
          <a:p>
            <a:r>
              <a:rPr lang="en-US" b="1" dirty="0" smtClean="0"/>
              <a:t>analyses should be </a:t>
            </a:r>
            <a:r>
              <a:rPr lang="en-US" b="1" dirty="0" err="1" smtClean="0"/>
              <a:t>runnable</a:t>
            </a:r>
            <a:r>
              <a:rPr lang="en-US" b="1" dirty="0" smtClean="0"/>
              <a:t> by users</a:t>
            </a:r>
          </a:p>
          <a:p>
            <a:pPr lvl="1"/>
            <a:r>
              <a:rPr lang="en-US" dirty="0" smtClean="0"/>
              <a:t>sensible default parameters!</a:t>
            </a:r>
          </a:p>
          <a:p>
            <a:r>
              <a:rPr lang="en-US" b="1" dirty="0" smtClean="0"/>
              <a:t>results should be standalone</a:t>
            </a:r>
          </a:p>
          <a:p>
            <a:pPr lvl="1"/>
            <a:r>
              <a:rPr lang="en-US" dirty="0" smtClean="0"/>
              <a:t>zip-file with explanatory html page and data in Excel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B-Fabric Data Analysis Workflows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410200"/>
          </a:xfrm>
        </p:spPr>
        <p:txBody>
          <a:bodyPr/>
          <a:lstStyle/>
          <a:p>
            <a:r>
              <a:rPr lang="en-US" dirty="0" smtClean="0"/>
              <a:t>Microarray</a:t>
            </a:r>
          </a:p>
          <a:p>
            <a:pPr lvl="1"/>
            <a:r>
              <a:rPr lang="en-US" sz="1600" dirty="0" smtClean="0"/>
              <a:t>Automated quality control</a:t>
            </a:r>
          </a:p>
          <a:p>
            <a:pPr lvl="1"/>
            <a:r>
              <a:rPr lang="en-US" sz="1600" dirty="0" smtClean="0"/>
              <a:t>Differentially expressed genes</a:t>
            </a:r>
          </a:p>
          <a:p>
            <a:pPr lvl="1"/>
            <a:r>
              <a:rPr lang="en-US" sz="1600" dirty="0" smtClean="0"/>
              <a:t>Affected GO categories and pathways</a:t>
            </a:r>
          </a:p>
          <a:p>
            <a:pPr lvl="1"/>
            <a:r>
              <a:rPr lang="en-US" sz="1600" dirty="0" smtClean="0"/>
              <a:t>…</a:t>
            </a:r>
          </a:p>
          <a:p>
            <a:r>
              <a:rPr lang="en-US" dirty="0" smtClean="0"/>
              <a:t>Next-Generation Sequencing (NGS)</a:t>
            </a:r>
          </a:p>
          <a:p>
            <a:pPr lvl="1"/>
            <a:r>
              <a:rPr lang="en-US" sz="1600" dirty="0" smtClean="0"/>
              <a:t>Read processing</a:t>
            </a:r>
          </a:p>
          <a:p>
            <a:pPr lvl="1"/>
            <a:r>
              <a:rPr lang="en-US" sz="1600" dirty="0" smtClean="0"/>
              <a:t>Read mapping</a:t>
            </a:r>
          </a:p>
          <a:p>
            <a:pPr lvl="1"/>
            <a:r>
              <a:rPr lang="en-US" sz="1600" dirty="0" smtClean="0"/>
              <a:t>Read &amp; coverage visualization</a:t>
            </a:r>
          </a:p>
          <a:p>
            <a:pPr lvl="1"/>
            <a:r>
              <a:rPr lang="en-US" sz="1600" dirty="0" smtClean="0"/>
              <a:t>RNA-</a:t>
            </a:r>
            <a:r>
              <a:rPr lang="en-US" sz="1600" dirty="0" err="1" smtClean="0"/>
              <a:t>seq</a:t>
            </a:r>
            <a:r>
              <a:rPr lang="en-US" sz="1600" dirty="0" smtClean="0"/>
              <a:t>: Differentially expressed genes</a:t>
            </a:r>
          </a:p>
          <a:p>
            <a:pPr lvl="1"/>
            <a:r>
              <a:rPr lang="en-US" sz="1600" dirty="0" smtClean="0"/>
              <a:t>…	</a:t>
            </a:r>
          </a:p>
          <a:p>
            <a:r>
              <a:rPr lang="en-US" dirty="0" smtClean="0"/>
              <a:t>Proteomics</a:t>
            </a:r>
          </a:p>
          <a:p>
            <a:pPr lvl="1"/>
            <a:r>
              <a:rPr lang="en-US" sz="1600" dirty="0" smtClean="0"/>
              <a:t>Peptide &amp; protein identification</a:t>
            </a:r>
          </a:p>
          <a:p>
            <a:pPr lvl="1"/>
            <a:r>
              <a:rPr lang="en-US" sz="1600" dirty="0" smtClean="0"/>
              <a:t>Protein quantification</a:t>
            </a:r>
          </a:p>
          <a:p>
            <a:pPr lvl="1"/>
            <a:r>
              <a:rPr lang="en-US" sz="1600" dirty="0" smtClean="0"/>
              <a:t>Post-translational modifications</a:t>
            </a:r>
          </a:p>
          <a:p>
            <a:pPr lvl="1"/>
            <a:r>
              <a:rPr lang="en-US" sz="1600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analysis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611188" y="1557338"/>
          <a:ext cx="8266112" cy="4048125"/>
        </p:xfrm>
        <a:graphic>
          <a:graphicData uri="http://schemas.openxmlformats.org/presentationml/2006/ole">
            <p:oleObj spid="_x0000_s6146" name="Photo Editor Photo" r:id="rId3" imgW="8266667" imgH="4048690" progId="">
              <p:embed/>
            </p:oleObj>
          </a:graphicData>
        </a:graphic>
      </p:graphicFrame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684213" y="5661025"/>
            <a:ext cx="7848600" cy="7386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dirty="0">
                <a:latin typeface="Calibri" pitchFamily="34" charset="0"/>
                <a:cs typeface="Calibri" pitchFamily="34" charset="0"/>
              </a:rPr>
              <a:t>Analyses take experiment definitions as input</a:t>
            </a:r>
          </a:p>
          <a:p>
            <a:pPr>
              <a:lnSpc>
                <a:spcPct val="100000"/>
              </a:lnSpc>
            </a:pPr>
            <a:r>
              <a:rPr lang="en-US" sz="1400" b="0" dirty="0">
                <a:latin typeface="Calibri" pitchFamily="34" charset="0"/>
                <a:cs typeface="Calibri" pitchFamily="34" charset="0"/>
              </a:rPr>
              <a:t>Analyses for microarray data are R/</a:t>
            </a:r>
            <a:r>
              <a:rPr lang="en-US" sz="1400" b="0" dirty="0" err="1">
                <a:latin typeface="Calibri" pitchFamily="34" charset="0"/>
                <a:cs typeface="Calibri" pitchFamily="34" charset="0"/>
              </a:rPr>
              <a:t>Bioconductor</a:t>
            </a:r>
            <a:r>
              <a:rPr lang="en-US" sz="1400" b="0" dirty="0">
                <a:latin typeface="Calibri" pitchFamily="34" charset="0"/>
                <a:cs typeface="Calibri" pitchFamily="34" charset="0"/>
              </a:rPr>
              <a:t> based</a:t>
            </a:r>
          </a:p>
          <a:p>
            <a:pPr>
              <a:lnSpc>
                <a:spcPct val="100000"/>
              </a:lnSpc>
            </a:pPr>
            <a:r>
              <a:rPr lang="en-US" sz="1400" b="0" dirty="0">
                <a:latin typeface="Calibri" pitchFamily="34" charset="0"/>
                <a:cs typeface="Calibri" pitchFamily="34" charset="0"/>
              </a:rPr>
              <a:t>Analysis output is HTML report with link to result 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Inflammation Response Study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Trigger inflammation with two compounds:</a:t>
            </a:r>
          </a:p>
          <a:p>
            <a:pPr lvl="1"/>
            <a:r>
              <a:rPr lang="en-US" sz="1800" dirty="0" smtClean="0"/>
              <a:t>DRT</a:t>
            </a:r>
          </a:p>
          <a:p>
            <a:pPr lvl="1"/>
            <a:r>
              <a:rPr lang="en-US" sz="1800" dirty="0" smtClean="0"/>
              <a:t>GH</a:t>
            </a:r>
          </a:p>
          <a:p>
            <a:r>
              <a:rPr lang="en-US" sz="1800" dirty="0" smtClean="0"/>
              <a:t>Compare response to negative control</a:t>
            </a:r>
          </a:p>
          <a:p>
            <a:pPr lvl="1"/>
            <a:r>
              <a:rPr lang="en-US" sz="1800" dirty="0" smtClean="0"/>
              <a:t>HDS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Run microarray experiments with 5 replicates for each condition</a:t>
            </a:r>
          </a:p>
          <a:p>
            <a:endParaRPr lang="en-US" sz="1800" dirty="0" smtClean="0"/>
          </a:p>
          <a:p>
            <a:r>
              <a:rPr lang="en-US" sz="1800" dirty="0" smtClean="0"/>
              <a:t>B-Fabric analyses:</a:t>
            </a:r>
          </a:p>
          <a:p>
            <a:pPr lvl="1"/>
            <a:r>
              <a:rPr lang="en-US" sz="1800" dirty="0" err="1" smtClean="0">
                <a:hlinkClick r:id="rId2"/>
              </a:rPr>
              <a:t>Affymetrix</a:t>
            </a:r>
            <a:r>
              <a:rPr lang="en-US" sz="1800" dirty="0" smtClean="0">
                <a:hlinkClick r:id="rId2"/>
              </a:rPr>
              <a:t> QC Report</a:t>
            </a:r>
            <a:endParaRPr lang="en-US" sz="1800" dirty="0" smtClean="0"/>
          </a:p>
          <a:p>
            <a:pPr lvl="1"/>
            <a:r>
              <a:rPr lang="en-US" sz="1800" dirty="0" smtClean="0">
                <a:hlinkClick r:id="rId3"/>
              </a:rPr>
              <a:t>Two-Group Analysis: Differentially expressed genes between DRT and GH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QC Report: Sample Clustering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095500"/>
            <a:ext cx="7620000" cy="4762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Differential Expression Analysis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936625"/>
          </a:xfrm>
        </p:spPr>
        <p:txBody>
          <a:bodyPr/>
          <a:lstStyle/>
          <a:p>
            <a:r>
              <a:rPr lang="en-US" dirty="0" smtClean="0"/>
              <a:t>Comparing the treatments: DRT and GH</a:t>
            </a:r>
          </a:p>
        </p:txBody>
      </p:sp>
      <p:graphicFrame>
        <p:nvGraphicFramePr>
          <p:cNvPr id="278532" name="Group 4"/>
          <p:cNvGraphicFramePr>
            <a:graphicFrameLocks noGrp="1"/>
          </p:cNvGraphicFramePr>
          <p:nvPr/>
        </p:nvGraphicFramePr>
        <p:xfrm>
          <a:off x="684213" y="2852738"/>
          <a:ext cx="7559675" cy="3436559"/>
        </p:xfrm>
        <a:graphic>
          <a:graphicData uri="http://schemas.openxmlformats.org/drawingml/2006/table">
            <a:tbl>
              <a:tblPr/>
              <a:tblGrid>
                <a:gridCol w="2520950"/>
                <a:gridCol w="2060575"/>
                <a:gridCol w="2978150"/>
              </a:tblGrid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  <a:hlinkClick r:id=""/>
                        </a:rPr>
                        <a:t>All replicates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  <a:hlinkClick r:id=""/>
                        </a:rPr>
                        <a:t>Without Outliers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#probes with p&lt;0.01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102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258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#genes with p&lt;0.01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90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209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FDR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0.98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0.84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GO categories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--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inflammation (p=7e-06)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cell cycle (p=7e-05)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Pathways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--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  <a:hlinkClick r:id=""/>
                        </a:rPr>
                        <a:t>TREM1 signaling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(p=4e-05)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9FF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…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8562" name="Object 2"/>
          <p:cNvGraphicFramePr>
            <a:graphicFrameLocks noChangeAspect="1"/>
          </p:cNvGraphicFramePr>
          <p:nvPr/>
        </p:nvGraphicFramePr>
        <p:xfrm>
          <a:off x="3635375" y="188913"/>
          <a:ext cx="5210175" cy="6465887"/>
        </p:xfrm>
        <a:graphic>
          <a:graphicData uri="http://schemas.openxmlformats.org/presentationml/2006/ole">
            <p:oleObj spid="_x0000_s7170" name="Photo Editor Photo" r:id="rId3" imgW="5210902" imgH="646666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_sing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1785" y="1088765"/>
            <a:ext cx="2860431" cy="5295900"/>
          </a:xfrm>
          <a:prstGeom prst="rect">
            <a:avLst/>
          </a:prstGeom>
        </p:spPr>
      </p:pic>
      <p:pic>
        <p:nvPicPr>
          <p:cNvPr id="7" name="Picture 6" descr="ae_f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1785" y="1088765"/>
            <a:ext cx="2860431" cy="5295900"/>
          </a:xfrm>
          <a:prstGeom prst="rect">
            <a:avLst/>
          </a:prstGeom>
        </p:spPr>
      </p:pic>
      <p:pic>
        <p:nvPicPr>
          <p:cNvPr id="8" name="Picture 7" descr="ae_noi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5969" y="815715"/>
            <a:ext cx="3892062" cy="5842000"/>
          </a:xfrm>
          <a:prstGeom prst="rect">
            <a:avLst/>
          </a:prstGeom>
        </p:spPr>
      </p:pic>
      <p:pic>
        <p:nvPicPr>
          <p:cNvPr id="10" name="Picture 9" descr="ae_undersampl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5969" y="815715"/>
            <a:ext cx="3892062" cy="5842000"/>
          </a:xfrm>
          <a:prstGeom prst="rect">
            <a:avLst/>
          </a:prstGeom>
        </p:spPr>
      </p:pic>
      <p:pic>
        <p:nvPicPr>
          <p:cNvPr id="11" name="Picture 10" descr="ae_shak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5969" y="815715"/>
            <a:ext cx="3892062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339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143248"/>
            <a:ext cx="8351837" cy="35258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err="1" smtClean="0"/>
              <a:t>Fuat</a:t>
            </a:r>
            <a:r>
              <a:rPr lang="en-US" dirty="0" smtClean="0"/>
              <a:t> Akal</a:t>
            </a:r>
          </a:p>
          <a:p>
            <a:pPr>
              <a:lnSpc>
                <a:spcPct val="80000"/>
              </a:lnSpc>
            </a:pPr>
            <a:r>
              <a:rPr lang="en-US" i="1" dirty="0" smtClean="0"/>
              <a:t>Functional Genomics Center Zurich, Switzerland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557338"/>
            <a:ext cx="8208143" cy="1261884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sz="3600" b="1" dirty="0" smtClean="0"/>
              <a:t>B-Fabric for Switzerland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en-US" b="1" dirty="0" smtClean="0"/>
              <a:t>Generalizing B-Fabric towards an Infrastructure for Collaborative Research in Switzerland</a:t>
            </a:r>
            <a:r>
              <a:rPr lang="de-CH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73341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>
                <a:solidFill>
                  <a:schemeClr val="tx1"/>
                </a:solidFill>
              </a:rPr>
              <a:pPr/>
              <a:t>51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0" y="685800"/>
            <a:ext cx="9144000" cy="5867399"/>
          </a:xfrm>
        </p:spPr>
        <p:txBody>
          <a:bodyPr anchor="ctr"/>
          <a:lstStyle/>
          <a:p>
            <a:pPr algn="ctr">
              <a:buNone/>
            </a:pPr>
            <a:r>
              <a:rPr lang="en-US" sz="2000"/>
              <a:t>Part - I</a:t>
            </a:r>
          </a:p>
          <a:p>
            <a:pPr algn="ctr">
              <a:buNone/>
            </a:pPr>
            <a:r>
              <a:rPr lang="en-US" sz="2000" b="1" smtClean="0"/>
              <a:t>Authentication in B-Fabric via SwitchAAI/Shibboleth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Authentication in B-Fabric via SwitchAAI/Shibboleth - I 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SwitchAAI</a:t>
            </a:r>
            <a:r>
              <a:rPr lang="en-US" dirty="0"/>
              <a:t> simplifies inter-organizational access to web resources via a single </a:t>
            </a:r>
            <a:r>
              <a:rPr lang="en-US" dirty="0" smtClean="0"/>
              <a:t>login</a:t>
            </a:r>
            <a:endParaRPr lang="en-US" dirty="0"/>
          </a:p>
          <a:p>
            <a:pPr lvl="1"/>
            <a:r>
              <a:rPr lang="en-US" dirty="0"/>
              <a:t>It is deployed by most Swiss </a:t>
            </a:r>
            <a:r>
              <a:rPr lang="en-US" dirty="0" smtClean="0"/>
              <a:t>universities: http</a:t>
            </a:r>
            <a:r>
              <a:rPr lang="en-US" dirty="0"/>
              <a:t>://www.switch.ch/aai</a:t>
            </a:r>
            <a:r>
              <a:rPr lang="en-US" dirty="0" smtClean="0"/>
              <a:t>/</a:t>
            </a:r>
            <a:endParaRPr lang="en-US" dirty="0"/>
          </a:p>
          <a:p>
            <a:r>
              <a:rPr lang="en-US" dirty="0"/>
              <a:t>If you ever came across one of the pages </a:t>
            </a:r>
            <a:r>
              <a:rPr lang="en-US" dirty="0" smtClean="0"/>
              <a:t>below, </a:t>
            </a:r>
            <a:r>
              <a:rPr lang="en-US" dirty="0"/>
              <a:t>you must have used Shibboleth </a:t>
            </a:r>
            <a:r>
              <a:rPr lang="en-US" dirty="0" smtClean="0"/>
              <a:t>already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facilitate collaboration among scientists, B-Fabric employs a dual login mechanism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Both local B-Fabric and </a:t>
            </a:r>
            <a:r>
              <a:rPr lang="en-US" i="1" dirty="0" err="1" smtClean="0">
                <a:solidFill>
                  <a:srgbClr val="FF0000"/>
                </a:solidFill>
              </a:rPr>
              <a:t>SwitchAAI</a:t>
            </a:r>
            <a:r>
              <a:rPr lang="en-US" i="1" dirty="0" smtClean="0">
                <a:solidFill>
                  <a:srgbClr val="FF0000"/>
                </a:solidFill>
              </a:rPr>
              <a:t>/Shibboleth accounts work!</a:t>
            </a:r>
            <a:endParaRPr lang="de-CH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52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7781" y="762000"/>
            <a:ext cx="1092619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r="10872"/>
          <a:stretch>
            <a:fillRect/>
          </a:stretch>
        </p:blipFill>
        <p:spPr>
          <a:xfrm>
            <a:off x="101601" y="2652881"/>
            <a:ext cx="3052730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9401" y="3567281"/>
            <a:ext cx="2519239" cy="17615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1601" y="2424281"/>
            <a:ext cx="2971656" cy="2209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2401" y="3795881"/>
            <a:ext cx="2514600" cy="15773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Authentication in B-Fabric via SwitchAAI/Shibboleth - II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 </a:t>
            </a:r>
          </a:p>
          <a:p>
            <a:pPr lvl="1"/>
            <a:r>
              <a:rPr lang="en-US" dirty="0" smtClean="0"/>
              <a:t>Shibboleth users will implicitly become a part of the B-Fabric community</a:t>
            </a:r>
          </a:p>
          <a:p>
            <a:pPr lvl="1"/>
            <a:r>
              <a:rPr lang="en-US" dirty="0" smtClean="0"/>
              <a:t>Shibboleth users will not have to remember an additional login and password</a:t>
            </a:r>
          </a:p>
          <a:p>
            <a:pPr lvl="1"/>
            <a:r>
              <a:rPr lang="en-US" dirty="0" smtClean="0"/>
              <a:t>Shibboleth users may access several B- Fabric instances --</a:t>
            </a:r>
            <a:r>
              <a:rPr lang="en-US" i="1" dirty="0" smtClean="0"/>
              <a:t>possibly managed by different institutions</a:t>
            </a:r>
            <a:r>
              <a:rPr lang="en-US" dirty="0" smtClean="0"/>
              <a:t>-- with the same login and password and thus increase the potential for collaboration</a:t>
            </a:r>
            <a:endParaRPr lang="en-US" dirty="0"/>
          </a:p>
          <a:p>
            <a:r>
              <a:rPr lang="en-US" dirty="0" smtClean="0"/>
              <a:t>Why there are still local B-Fabric accounts?</a:t>
            </a:r>
          </a:p>
          <a:p>
            <a:pPr lvl="1"/>
            <a:r>
              <a:rPr lang="en-US" dirty="0" smtClean="0"/>
              <a:t>Metadata about user provided by identity providers is not complete enough to use all B-Fabric services</a:t>
            </a:r>
          </a:p>
          <a:p>
            <a:pPr lvl="2"/>
            <a:r>
              <a:rPr lang="en-US" dirty="0" smtClean="0"/>
              <a:t>Detailed address information is required for project requests, service billing</a:t>
            </a:r>
          </a:p>
          <a:p>
            <a:pPr lvl="1"/>
            <a:r>
              <a:rPr lang="en-US" dirty="0" smtClean="0"/>
              <a:t>There are users that do not have Shibboleth accounts</a:t>
            </a:r>
          </a:p>
          <a:p>
            <a:pPr lvl="2"/>
            <a:r>
              <a:rPr lang="en-US" dirty="0" smtClean="0"/>
              <a:t>Academic users from other countries or external customers from companies</a:t>
            </a:r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53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152400" y="2590800"/>
            <a:ext cx="8839200" cy="2658600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B-Fabric Login Process with a SwitchAAI/Shibboleth Account (Demonstration)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54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371600"/>
            <a:ext cx="1219200" cy="811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1199" y="1336741"/>
            <a:ext cx="1890261" cy="6138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b="0"/>
              <a:t>Login to B-Fabric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with a 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Shibboleth Account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1815" y="5992141"/>
            <a:ext cx="1595684" cy="408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Authorize as the </a:t>
            </a:r>
          </a:p>
          <a:p>
            <a:pPr algn="ctr"/>
            <a:endParaRPr lang="en-US" sz="1000" b="0"/>
          </a:p>
          <a:p>
            <a:pPr algn="ctr"/>
            <a:r>
              <a:rPr lang="en-US" sz="1000" b="0"/>
              <a:t>Mapped B-Fabric User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7981" y="5943600"/>
            <a:ext cx="800219" cy="408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Authorize 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as Guest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0" y="2793008"/>
            <a:ext cx="1838965" cy="6138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Is the Shibboleth account </a:t>
            </a:r>
          </a:p>
          <a:p>
            <a:pPr algn="ctr"/>
            <a:endParaRPr lang="en-US" sz="1000" b="0"/>
          </a:p>
          <a:p>
            <a:pPr algn="ctr"/>
            <a:r>
              <a:rPr lang="en-US" sz="1000" b="0"/>
              <a:t>mapped to a </a:t>
            </a:r>
          </a:p>
          <a:p>
            <a:pPr algn="ctr"/>
            <a:endParaRPr lang="en-US" sz="1000" b="0"/>
          </a:p>
          <a:p>
            <a:pPr algn="ctr"/>
            <a:r>
              <a:rPr lang="en-US" sz="1000" b="0"/>
              <a:t>B-Fabric account?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35524" y="1269008"/>
            <a:ext cx="3126364" cy="613843"/>
          </a:xfrm>
          <a:prstGeom prst="rect">
            <a:avLst/>
          </a:prstGeom>
          <a:solidFill>
            <a:schemeClr val="accent5"/>
          </a:solidFill>
          <a:ln>
            <a:solidFill>
              <a:srgbClr val="FF66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spAutoFit/>
          </a:bodyPr>
          <a:lstStyle/>
          <a:p>
            <a:pPr algn="l"/>
            <a:r>
              <a:rPr lang="en-US" sz="1000" b="0">
                <a:solidFill>
                  <a:srgbClr val="000090"/>
                </a:solidFill>
              </a:rPr>
              <a:t/>
            </a:r>
            <a:br>
              <a:rPr lang="en-US" sz="1000" b="0">
                <a:solidFill>
                  <a:srgbClr val="000090"/>
                </a:solidFill>
              </a:rPr>
            </a:br>
            <a:r>
              <a:rPr lang="en-US" sz="1000" b="0">
                <a:solidFill>
                  <a:srgbClr val="000090"/>
                </a:solidFill>
              </a:rPr>
              <a:t>Shibboleth accounts must have been mapped</a:t>
            </a:r>
            <a:br>
              <a:rPr lang="en-US" sz="1000" b="0">
                <a:solidFill>
                  <a:srgbClr val="000090"/>
                </a:solidFill>
              </a:rPr>
            </a:br>
            <a:r>
              <a:rPr lang="en-US" sz="1000" b="0">
                <a:solidFill>
                  <a:srgbClr val="000090"/>
                </a:solidFill>
              </a:rPr>
              <a:t/>
            </a:r>
            <a:br>
              <a:rPr lang="en-US" sz="1000" b="0">
                <a:solidFill>
                  <a:srgbClr val="000090"/>
                </a:solidFill>
              </a:rPr>
            </a:br>
            <a:r>
              <a:rPr lang="en-US" sz="1000" b="0">
                <a:solidFill>
                  <a:srgbClr val="000090"/>
                </a:solidFill>
              </a:rPr>
              <a:t>to local B-Fabric accounts to perform login.</a:t>
            </a:r>
            <a:br>
              <a:rPr lang="en-US" sz="1000" b="0">
                <a:solidFill>
                  <a:srgbClr val="000090"/>
                </a:solidFill>
              </a:rPr>
            </a:br>
            <a:endParaRPr lang="en-US" sz="1000" b="0">
              <a:solidFill>
                <a:srgbClr val="000090"/>
              </a:solidFill>
            </a:endParaRPr>
          </a:p>
        </p:txBody>
      </p:sp>
      <p:cxnSp>
        <p:nvCxnSpPr>
          <p:cNvPr id="33" name="Straight Arrow Connector 32"/>
          <p:cNvCxnSpPr>
            <a:stCxn id="25" idx="2"/>
            <a:endCxn id="23" idx="0"/>
          </p:cNvCxnSpPr>
          <p:nvPr/>
        </p:nvCxnSpPr>
        <p:spPr bwMode="auto">
          <a:xfrm rot="5400000">
            <a:off x="-2575" y="4689083"/>
            <a:ext cx="2585290" cy="20826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722945" y="2794002"/>
            <a:ext cx="1269874" cy="6138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Is there a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B-Fabric account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with this e-mail?</a:t>
            </a:r>
          </a:p>
        </p:txBody>
      </p:sp>
      <p:cxnSp>
        <p:nvCxnSpPr>
          <p:cNvPr id="35" name="Straight Arrow Connector 34"/>
          <p:cNvCxnSpPr>
            <a:stCxn id="25" idx="3"/>
            <a:endCxn id="34" idx="1"/>
          </p:cNvCxnSpPr>
          <p:nvPr/>
        </p:nvCxnSpPr>
        <p:spPr bwMode="auto">
          <a:xfrm>
            <a:off x="2219965" y="3099930"/>
            <a:ext cx="502980" cy="9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2503051" y="4114800"/>
            <a:ext cx="1711150" cy="6138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Map the Shibboleth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account to this B-Fabric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 account automatically</a:t>
            </a:r>
          </a:p>
        </p:txBody>
      </p:sp>
      <p:cxnSp>
        <p:nvCxnSpPr>
          <p:cNvPr id="39" name="Straight Arrow Connector 38"/>
          <p:cNvCxnSpPr>
            <a:stCxn id="34" idx="2"/>
            <a:endCxn id="38" idx="0"/>
          </p:cNvCxnSpPr>
          <p:nvPr/>
        </p:nvCxnSpPr>
        <p:spPr bwMode="auto">
          <a:xfrm rot="16200000" flipH="1">
            <a:off x="3004777" y="3760950"/>
            <a:ext cx="706955" cy="744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554202" y="2793999"/>
            <a:ext cx="1522171" cy="6138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User has a</a:t>
            </a:r>
          </a:p>
          <a:p>
            <a:pPr algn="ctr"/>
            <a:endParaRPr lang="en-US" sz="1000" b="0"/>
          </a:p>
          <a:p>
            <a:pPr algn="ctr"/>
            <a:r>
              <a:rPr lang="en-US" sz="1000" b="0"/>
              <a:t>B-Fabric account</a:t>
            </a:r>
          </a:p>
          <a:p>
            <a:pPr algn="ctr"/>
            <a:endParaRPr lang="en-US" sz="1000" b="0"/>
          </a:p>
          <a:p>
            <a:pPr algn="ctr"/>
            <a:r>
              <a:rPr lang="en-US" sz="1000" b="0"/>
              <a:t>with another e-mail?</a:t>
            </a:r>
          </a:p>
        </p:txBody>
      </p:sp>
      <p:cxnSp>
        <p:nvCxnSpPr>
          <p:cNvPr id="43" name="Straight Arrow Connector 42"/>
          <p:cNvCxnSpPr>
            <a:stCxn id="34" idx="3"/>
            <a:endCxn id="42" idx="1"/>
          </p:cNvCxnSpPr>
          <p:nvPr/>
        </p:nvCxnSpPr>
        <p:spPr bwMode="auto">
          <a:xfrm flipV="1">
            <a:off x="3992819" y="3100921"/>
            <a:ext cx="561383" cy="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4495800" y="4114800"/>
            <a:ext cx="1624175" cy="6138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Let the user map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herself to her B-Fabric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account manually</a:t>
            </a:r>
          </a:p>
        </p:txBody>
      </p:sp>
      <p:cxnSp>
        <p:nvCxnSpPr>
          <p:cNvPr id="47" name="Straight Arrow Connector 46"/>
          <p:cNvCxnSpPr>
            <a:stCxn id="42" idx="2"/>
            <a:endCxn id="46" idx="0"/>
          </p:cNvCxnSpPr>
          <p:nvPr/>
        </p:nvCxnSpPr>
        <p:spPr bwMode="auto">
          <a:xfrm rot="5400000">
            <a:off x="4958109" y="3757621"/>
            <a:ext cx="706958" cy="7400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6673872" y="2896591"/>
            <a:ext cx="1328872" cy="408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User wants a</a:t>
            </a:r>
          </a:p>
          <a:p>
            <a:pPr algn="ctr"/>
            <a:endParaRPr lang="en-US" sz="1000" b="0"/>
          </a:p>
          <a:p>
            <a:pPr algn="ctr"/>
            <a:r>
              <a:rPr lang="en-US" sz="1000" b="0"/>
              <a:t>B-Fabric account?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29400" y="4114800"/>
            <a:ext cx="1407269" cy="6138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b="0"/>
              <a:t>Let the user create</a:t>
            </a:r>
          </a:p>
          <a:p>
            <a:pPr algn="ctr"/>
            <a:endParaRPr lang="en-US" sz="1000" b="0"/>
          </a:p>
          <a:p>
            <a:pPr algn="ctr"/>
            <a:r>
              <a:rPr lang="en-US" sz="1000" b="0"/>
              <a:t>a B-Fabric account</a:t>
            </a:r>
            <a:br>
              <a:rPr lang="en-US" sz="1000" b="0"/>
            </a:br>
            <a:r>
              <a:rPr lang="en-US" sz="1000" b="0"/>
              <a:t/>
            </a:r>
            <a:br>
              <a:rPr lang="en-US" sz="1000" b="0"/>
            </a:br>
            <a:r>
              <a:rPr lang="en-US" sz="1000" b="0"/>
              <a:t>and map it</a:t>
            </a:r>
          </a:p>
        </p:txBody>
      </p:sp>
      <p:cxnSp>
        <p:nvCxnSpPr>
          <p:cNvPr id="52" name="Straight Arrow Connector 51"/>
          <p:cNvCxnSpPr>
            <a:stCxn id="42" idx="3"/>
            <a:endCxn id="50" idx="1"/>
          </p:cNvCxnSpPr>
          <p:nvPr/>
        </p:nvCxnSpPr>
        <p:spPr bwMode="auto">
          <a:xfrm>
            <a:off x="6076373" y="3100921"/>
            <a:ext cx="597499" cy="158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5" name="Straight Arrow Connector 54"/>
          <p:cNvCxnSpPr>
            <a:stCxn id="50" idx="2"/>
            <a:endCxn id="51" idx="0"/>
          </p:cNvCxnSpPr>
          <p:nvPr/>
        </p:nvCxnSpPr>
        <p:spPr bwMode="auto">
          <a:xfrm rot="5400000">
            <a:off x="6930897" y="3707389"/>
            <a:ext cx="809550" cy="5273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956738" y="3450788"/>
            <a:ext cx="389850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Yes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39422" y="3098799"/>
            <a:ext cx="351378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No</a:t>
            </a:r>
          </a:p>
        </p:txBody>
      </p:sp>
      <p:cxnSp>
        <p:nvCxnSpPr>
          <p:cNvPr id="61" name="Shape 60"/>
          <p:cNvCxnSpPr>
            <a:stCxn id="50" idx="3"/>
            <a:endCxn id="24" idx="3"/>
          </p:cNvCxnSpPr>
          <p:nvPr/>
        </p:nvCxnSpPr>
        <p:spPr bwMode="auto">
          <a:xfrm>
            <a:off x="8002744" y="3100921"/>
            <a:ext cx="455456" cy="3047009"/>
          </a:xfrm>
          <a:prstGeom prst="bentConnector3">
            <a:avLst>
              <a:gd name="adj1" fmla="val 150191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5" name="Shape 60"/>
          <p:cNvCxnSpPr>
            <a:stCxn id="38" idx="2"/>
            <a:endCxn id="23" idx="3"/>
          </p:cNvCxnSpPr>
          <p:nvPr/>
        </p:nvCxnSpPr>
        <p:spPr bwMode="auto">
          <a:xfrm rot="5400000">
            <a:off x="1984149" y="4821994"/>
            <a:ext cx="1467828" cy="1281127"/>
          </a:xfrm>
          <a:prstGeom prst="bentConnector2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8" name="Shape 60"/>
          <p:cNvCxnSpPr>
            <a:stCxn id="46" idx="2"/>
            <a:endCxn id="23" idx="3"/>
          </p:cNvCxnSpPr>
          <p:nvPr/>
        </p:nvCxnSpPr>
        <p:spPr bwMode="auto">
          <a:xfrm rot="5400000">
            <a:off x="2958780" y="3847363"/>
            <a:ext cx="1467828" cy="3230389"/>
          </a:xfrm>
          <a:prstGeom prst="bentConnector2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71" name="Shape 60"/>
          <p:cNvCxnSpPr>
            <a:stCxn id="51" idx="2"/>
            <a:endCxn id="23" idx="3"/>
          </p:cNvCxnSpPr>
          <p:nvPr/>
        </p:nvCxnSpPr>
        <p:spPr bwMode="auto">
          <a:xfrm rot="5400000">
            <a:off x="3971353" y="2834789"/>
            <a:ext cx="1467828" cy="5255536"/>
          </a:xfrm>
          <a:prstGeom prst="bentConnector2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74" name="Shape 60"/>
          <p:cNvCxnSpPr>
            <a:stCxn id="17" idx="2"/>
            <a:endCxn id="25" idx="0"/>
          </p:cNvCxnSpPr>
          <p:nvPr/>
        </p:nvCxnSpPr>
        <p:spPr bwMode="auto">
          <a:xfrm rot="5400000">
            <a:off x="2593203" y="890411"/>
            <a:ext cx="609878" cy="319531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8" name="Rectangle 77"/>
          <p:cNvSpPr/>
          <p:nvPr/>
        </p:nvSpPr>
        <p:spPr bwMode="auto">
          <a:xfrm>
            <a:off x="152400" y="5384799"/>
            <a:ext cx="8839200" cy="1138800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1601" y="5063068"/>
            <a:ext cx="872813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/>
              <a:t>Authenticate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9411" y="5376332"/>
            <a:ext cx="710809" cy="19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/>
              <a:t>Authorize</a:t>
            </a:r>
          </a:p>
        </p:txBody>
      </p:sp>
    </p:spTree>
    <p:extLst>
      <p:ext uri="{BB962C8B-B14F-4D97-AF65-F5344CB8AC3E}">
        <p14:creationId xmlns:p14="http://schemas.microsoft.com/office/powerpoint/2010/main" xmlns="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6950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23" grpId="0"/>
      <p:bldP spid="24" grpId="0"/>
      <p:bldP spid="25" grpId="0"/>
      <p:bldP spid="28" grpId="0" animBg="1"/>
      <p:bldP spid="34" grpId="0"/>
      <p:bldP spid="38" grpId="0"/>
      <p:bldP spid="42" grpId="0"/>
      <p:bldP spid="46" grpId="0"/>
      <p:bldP spid="50" grpId="0"/>
      <p:bldP spid="51" grpId="0"/>
      <p:bldP spid="58" grpId="0"/>
      <p:bldP spid="59" grpId="0"/>
      <p:bldP spid="78" grpId="0" animBg="1"/>
      <p:bldP spid="79" grpId="0"/>
      <p:bldP spid="8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>
                <a:solidFill>
                  <a:schemeClr val="tx1"/>
                </a:solidFill>
              </a:rPr>
              <a:pPr/>
              <a:t>55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0" y="685800"/>
            <a:ext cx="9144000" cy="5867399"/>
          </a:xfrm>
        </p:spPr>
        <p:txBody>
          <a:bodyPr anchor="ctr"/>
          <a:lstStyle/>
          <a:p>
            <a:pPr algn="ctr">
              <a:buNone/>
            </a:pPr>
            <a:r>
              <a:rPr lang="en-US" sz="2000"/>
              <a:t>Part - II</a:t>
            </a:r>
          </a:p>
          <a:p>
            <a:pPr algn="ctr">
              <a:buNone/>
            </a:pPr>
            <a:r>
              <a:rPr lang="en-US" sz="2000" b="1" smtClean="0"/>
              <a:t>Ad-hoc Coupling of External Data Stores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Ad-Hoc Coupling of External Data Resources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Importing data from external data stores are performed by using applications</a:t>
            </a:r>
          </a:p>
          <a:p>
            <a:r>
              <a:rPr lang="en-US" dirty="0"/>
              <a:t>Two types of data import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Link import</a:t>
            </a:r>
          </a:p>
          <a:p>
            <a:pPr lvl="2"/>
            <a:r>
              <a:rPr lang="en-US" dirty="0"/>
              <a:t>Files are just linked to B-Fabric and still reside on the external store</a:t>
            </a:r>
          </a:p>
          <a:p>
            <a:pPr lvl="2"/>
            <a:r>
              <a:rPr lang="en-US" dirty="0"/>
              <a:t>Consistency and maintenance of the files are the external store’s responsibility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Physical file import</a:t>
            </a:r>
          </a:p>
          <a:p>
            <a:pPr lvl="2"/>
            <a:r>
              <a:rPr lang="en-US" dirty="0"/>
              <a:t>Files are physically copied to a target repository</a:t>
            </a:r>
          </a:p>
          <a:p>
            <a:pPr lvl="2"/>
            <a:r>
              <a:rPr lang="en-US" dirty="0"/>
              <a:t>Target repository can be any data storage accessible to B-Fabric</a:t>
            </a:r>
          </a:p>
          <a:p>
            <a:pPr lvl="2"/>
            <a:r>
              <a:rPr lang="en-US" dirty="0"/>
              <a:t>FGCZ only considers its data servers as secure, reliable and long-term storages</a:t>
            </a:r>
          </a:p>
          <a:p>
            <a:pPr lvl="2"/>
            <a:endParaRPr lang="en-US" dirty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56</a:t>
            </a:fld>
            <a:endParaRPr lang="de-DE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029200" y="4035728"/>
            <a:ext cx="280304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4038600"/>
            <a:ext cx="280304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Ad-Hoc Coupling of External Data Resources (Demonstration)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· · ·</a:t>
            </a:r>
            <a:r>
              <a:rPr lang="de-DE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>
                <a:solidFill>
                  <a:schemeClr val="tx1"/>
                </a:solidFill>
              </a:rPr>
              <a:pPr/>
              <a:t>57</a:t>
            </a:fld>
            <a:endParaRPr lang="de-DE" b="1">
              <a:solidFill>
                <a:schemeClr val="tx1"/>
              </a:solidFill>
            </a:endParaRPr>
          </a:p>
        </p:txBody>
      </p:sp>
      <p:cxnSp>
        <p:nvCxnSpPr>
          <p:cNvPr id="6" name="Curved Connector 32"/>
          <p:cNvCxnSpPr>
            <a:stCxn id="24" idx="2"/>
            <a:endCxn id="100" idx="3"/>
          </p:cNvCxnSpPr>
          <p:nvPr/>
        </p:nvCxnSpPr>
        <p:spPr>
          <a:xfrm rot="16200000" flipH="1">
            <a:off x="6967289" y="1838646"/>
            <a:ext cx="251184" cy="1791605"/>
          </a:xfrm>
          <a:prstGeom prst="curvedConnector3">
            <a:avLst>
              <a:gd name="adj1" fmla="val 191009"/>
            </a:avLst>
          </a:prstGeom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5800" y="3673847"/>
            <a:ext cx="7620000" cy="2520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"/>
            </a:endParaRPr>
          </a:p>
        </p:txBody>
      </p:sp>
      <p:sp>
        <p:nvSpPr>
          <p:cNvPr id="14" name="Can 13"/>
          <p:cNvSpPr/>
          <p:nvPr/>
        </p:nvSpPr>
        <p:spPr>
          <a:xfrm>
            <a:off x="1566338" y="5167056"/>
            <a:ext cx="432493" cy="21368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2000">
                <a:srgbClr val="FFFFFF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5592855"/>
            <a:ext cx="1588359" cy="198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Verdana"/>
                <a:cs typeface="Verdana"/>
              </a:rPr>
              <a:t>Registered Applications</a:t>
            </a:r>
            <a:endParaRPr lang="en-US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5539184"/>
            <a:ext cx="1447800" cy="198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Verdana"/>
                <a:cs typeface="Verdana"/>
              </a:rPr>
              <a:t>B-Fabric Repository   </a:t>
            </a:r>
            <a:endParaRPr lang="en-US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0532" y="4078063"/>
            <a:ext cx="834859" cy="20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latin typeface="Verdana"/>
                <a:cs typeface="Verdana"/>
              </a:rPr>
              <a:t>B-Fabric</a:t>
            </a:r>
            <a:endParaRPr lang="en-US" sz="1000" b="1" i="1" dirty="0">
              <a:latin typeface="Verdana"/>
              <a:cs typeface="Verdana"/>
            </a:endParaRPr>
          </a:p>
        </p:txBody>
      </p:sp>
      <p:sp>
        <p:nvSpPr>
          <p:cNvPr id="19" name="Can 18"/>
          <p:cNvSpPr/>
          <p:nvPr/>
        </p:nvSpPr>
        <p:spPr>
          <a:xfrm>
            <a:off x="2514600" y="4289729"/>
            <a:ext cx="762000" cy="990600"/>
          </a:xfrm>
          <a:prstGeom prst="can">
            <a:avLst/>
          </a:prstGeom>
          <a:gradFill flip="none"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Verdana"/>
                <a:cs typeface="Verdana"/>
              </a:rPr>
              <a:t>B-Fabric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Verdana"/>
                <a:cs typeface="Verdana"/>
              </a:rPr>
              <a:t>Database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1400" y="4572000"/>
            <a:ext cx="1981200" cy="914400"/>
          </a:xfrm>
          <a:prstGeom prst="rect">
            <a:avLst/>
          </a:prstGeom>
          <a:solidFill>
            <a:srgbClr val="99FF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cxnSp>
        <p:nvCxnSpPr>
          <p:cNvPr id="23" name="Curved Connector 32"/>
          <p:cNvCxnSpPr>
            <a:stCxn id="12" idx="7"/>
            <a:endCxn id="24" idx="2"/>
          </p:cNvCxnSpPr>
          <p:nvPr/>
        </p:nvCxnSpPr>
        <p:spPr>
          <a:xfrm rot="5400000" flipH="1" flipV="1">
            <a:off x="5002592" y="2874720"/>
            <a:ext cx="1460349" cy="92862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003729"/>
            <a:ext cx="811757" cy="60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55"/>
          <p:cNvGrpSpPr/>
          <p:nvPr/>
        </p:nvGrpSpPr>
        <p:grpSpPr>
          <a:xfrm>
            <a:off x="4341716" y="2003729"/>
            <a:ext cx="820376" cy="598178"/>
            <a:chOff x="4341716" y="2003729"/>
            <a:chExt cx="820376" cy="598178"/>
          </a:xfrm>
        </p:grpSpPr>
        <p:pic>
          <p:nvPicPr>
            <p:cNvPr id="28" name="Picture 24" descr="MMj03181710000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2003729"/>
              <a:ext cx="453475" cy="465600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4341716" y="2403562"/>
              <a:ext cx="820376" cy="198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Scientist 2</a:t>
              </a:r>
              <a:endParaRPr lang="en-US" b="1" i="1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59934" y="3222929"/>
            <a:ext cx="505267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Place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a link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8963" y="2918129"/>
            <a:ext cx="4697181" cy="403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Execute</a:t>
            </a:r>
          </a:p>
          <a:p>
            <a:r>
              <a:rPr lang="en-US" b="0" i="1" dirty="0" smtClean="0">
                <a:solidFill>
                  <a:srgbClr val="008000"/>
                </a:solidFill>
                <a:latin typeface="Verdana"/>
                <a:cs typeface="Verdana"/>
              </a:rPr>
              <a:t>remoteFileImport</a:t>
            </a:r>
          </a:p>
          <a:p>
            <a:r>
              <a:rPr lang="en-US" b="0" i="1" dirty="0" smtClean="0">
                <a:solidFill>
                  <a:srgbClr val="000000"/>
                </a:solidFill>
                <a:latin typeface="Verdana"/>
                <a:cs typeface="Verdana"/>
              </a:rPr>
              <a:t>From Y</a:t>
            </a:r>
            <a:endParaRPr lang="en-US" b="0" i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78604" y="3095930"/>
            <a:ext cx="582211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Access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Data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45266" y="2895600"/>
            <a:ext cx="990600" cy="40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Execute</a:t>
            </a:r>
          </a:p>
          <a:p>
            <a:r>
              <a:rPr lang="en-US" b="0" i="1" dirty="0" smtClean="0">
                <a:solidFill>
                  <a:srgbClr val="FF0000"/>
                </a:solidFill>
                <a:latin typeface="Verdana"/>
                <a:cs typeface="Verdana"/>
              </a:rPr>
              <a:t>linkImport</a:t>
            </a:r>
          </a:p>
          <a:p>
            <a:r>
              <a:rPr lang="en-US" b="0" i="1" dirty="0" smtClean="0">
                <a:latin typeface="Verdana"/>
                <a:cs typeface="Verdana"/>
              </a:rPr>
              <a:t>From X</a:t>
            </a:r>
            <a:endParaRPr lang="en-US" b="0" i="1" dirty="0">
              <a:latin typeface="Verdana"/>
              <a:cs typeface="Verdan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0200" y="2994329"/>
            <a:ext cx="590376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Access</a:t>
            </a:r>
          </a:p>
          <a:p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SGE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84534" y="3322798"/>
            <a:ext cx="467846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Copy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data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95765" y="2034871"/>
            <a:ext cx="717834" cy="403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 smtClean="0">
                <a:latin typeface="Verdana"/>
                <a:cs typeface="Verdana"/>
              </a:rPr>
              <a:t>Sun Grid</a:t>
            </a:r>
          </a:p>
          <a:p>
            <a:pPr algn="l"/>
            <a:r>
              <a:rPr lang="en-US" i="1" dirty="0" smtClean="0">
                <a:latin typeface="Verdana"/>
                <a:cs typeface="Verdana"/>
              </a:rPr>
              <a:t>Engine</a:t>
            </a:r>
          </a:p>
          <a:p>
            <a:pPr algn="l"/>
            <a:r>
              <a:rPr lang="en-US" i="1" dirty="0" smtClean="0">
                <a:latin typeface="Verdana"/>
                <a:cs typeface="Verdana"/>
              </a:rPr>
              <a:t>(SGE)</a:t>
            </a:r>
            <a:endParaRPr lang="en-US" i="1" dirty="0">
              <a:latin typeface="Verdana"/>
              <a:cs typeface="Verdana"/>
            </a:endParaRPr>
          </a:p>
        </p:txBody>
      </p:sp>
      <p:sp>
        <p:nvSpPr>
          <p:cNvPr id="43" name="Can 42"/>
          <p:cNvSpPr/>
          <p:nvPr/>
        </p:nvSpPr>
        <p:spPr>
          <a:xfrm>
            <a:off x="787784" y="2599577"/>
            <a:ext cx="533400" cy="242352"/>
          </a:xfrm>
          <a:prstGeom prst="can">
            <a:avLst/>
          </a:prstGeom>
          <a:gradFill flip="none" rotWithShape="1">
            <a:gsLst>
              <a:gs pos="0">
                <a:srgbClr val="000090"/>
              </a:gs>
              <a:gs pos="48000">
                <a:srgbClr val="FFFFFF"/>
              </a:gs>
              <a:gs pos="100000">
                <a:srgbClr val="000090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"/>
            </a:endParaRPr>
          </a:p>
        </p:txBody>
      </p:sp>
      <p:cxnSp>
        <p:nvCxnSpPr>
          <p:cNvPr id="46" name="Curved Connector 32"/>
          <p:cNvCxnSpPr>
            <a:stCxn id="31" idx="2"/>
            <a:endCxn id="12" idx="0"/>
          </p:cNvCxnSpPr>
          <p:nvPr/>
        </p:nvCxnSpPr>
        <p:spPr>
          <a:xfrm rot="16200000" flipH="1">
            <a:off x="4243718" y="3110093"/>
            <a:ext cx="1433821" cy="417448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32"/>
          <p:cNvCxnSpPr>
            <a:stCxn id="38" idx="2"/>
            <a:endCxn id="11" idx="0"/>
          </p:cNvCxnSpPr>
          <p:nvPr/>
        </p:nvCxnSpPr>
        <p:spPr>
          <a:xfrm rot="5400000">
            <a:off x="2455782" y="3094570"/>
            <a:ext cx="1371600" cy="51646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9600" y="2290417"/>
            <a:ext cx="915635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Verdana"/>
                <a:cs typeface="Verdana"/>
              </a:rPr>
              <a:t>External</a:t>
            </a:r>
          </a:p>
          <a:p>
            <a:pPr algn="ctr"/>
            <a:r>
              <a:rPr lang="en-US" b="1" dirty="0" smtClean="0">
                <a:latin typeface="Verdana"/>
                <a:cs typeface="Verdana"/>
              </a:rPr>
              <a:t>Data Store X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819400" y="4518329"/>
            <a:ext cx="170826" cy="11374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cxnSp>
        <p:nvCxnSpPr>
          <p:cNvPr id="50" name="Curved Connector 32"/>
          <p:cNvCxnSpPr>
            <a:stCxn id="43" idx="3"/>
            <a:endCxn id="49" idx="1"/>
          </p:cNvCxnSpPr>
          <p:nvPr/>
        </p:nvCxnSpPr>
        <p:spPr>
          <a:xfrm rot="16200000" flipH="1">
            <a:off x="1070305" y="2826108"/>
            <a:ext cx="1733275" cy="1764916"/>
          </a:xfrm>
          <a:prstGeom prst="curvedConnector2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53"/>
          <p:cNvGrpSpPr/>
          <p:nvPr/>
        </p:nvGrpSpPr>
        <p:grpSpPr>
          <a:xfrm>
            <a:off x="2989624" y="1999723"/>
            <a:ext cx="820376" cy="667277"/>
            <a:chOff x="2820744" y="2022252"/>
            <a:chExt cx="820376" cy="667277"/>
          </a:xfrm>
        </p:grpSpPr>
        <p:sp>
          <p:nvSpPr>
            <p:cNvPr id="38" name="TextBox 37"/>
            <p:cNvSpPr txBox="1"/>
            <p:nvPr/>
          </p:nvSpPr>
          <p:spPr>
            <a:xfrm>
              <a:off x="2820744" y="2491184"/>
              <a:ext cx="820376" cy="198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Scientist 1</a:t>
              </a:r>
              <a:endParaRPr lang="en-US" b="1" i="1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1800" y="2022252"/>
              <a:ext cx="436519" cy="526488"/>
            </a:xfrm>
            <a:prstGeom prst="rect">
              <a:avLst/>
            </a:prstGeom>
          </p:spPr>
        </p:pic>
      </p:grpSp>
      <p:sp>
        <p:nvSpPr>
          <p:cNvPr id="52" name="Can 51"/>
          <p:cNvSpPr/>
          <p:nvPr/>
        </p:nvSpPr>
        <p:spPr>
          <a:xfrm>
            <a:off x="1295403" y="5319051"/>
            <a:ext cx="432493" cy="21368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2000">
                <a:srgbClr val="FFFFFF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53" name="Can 52"/>
          <p:cNvSpPr/>
          <p:nvPr/>
        </p:nvSpPr>
        <p:spPr>
          <a:xfrm>
            <a:off x="1828803" y="5319051"/>
            <a:ext cx="432493" cy="21368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2000">
                <a:srgbClr val="FFFFFF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67600" y="5966129"/>
            <a:ext cx="834859" cy="20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latin typeface="Verdana"/>
                <a:cs typeface="Verdana"/>
              </a:rPr>
              <a:t>FGCZ</a:t>
            </a:r>
            <a:endParaRPr lang="en-US" sz="1000" b="1" i="1" dirty="0">
              <a:latin typeface="Verdana"/>
              <a:cs typeface="Verdan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90600" y="4061129"/>
            <a:ext cx="4648200" cy="175260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791200" y="4061129"/>
            <a:ext cx="2209800" cy="1752600"/>
          </a:xfrm>
          <a:prstGeom prst="rect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943600" y="5297263"/>
            <a:ext cx="1981200" cy="40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Verdana"/>
                <a:cs typeface="Verdana"/>
              </a:rPr>
              <a:t>Fgcz-data Server</a:t>
            </a:r>
            <a:br>
              <a:rPr lang="en-US" b="1" dirty="0" smtClean="0">
                <a:solidFill>
                  <a:srgbClr val="000000"/>
                </a:solidFill>
                <a:latin typeface="Verdana"/>
                <a:cs typeface="Verdana"/>
              </a:rPr>
            </a:br>
            <a:endParaRPr lang="en-US" b="1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algn="ctr"/>
            <a:r>
              <a:rPr lang="en-US" b="0" dirty="0" smtClean="0">
                <a:solidFill>
                  <a:srgbClr val="000000"/>
                </a:solidFill>
                <a:latin typeface="Verdana"/>
                <a:cs typeface="Verdana"/>
              </a:rPr>
              <a:t>(secure, reliable,  long-term)</a:t>
            </a:r>
            <a:endParaRPr lang="en-US" b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8" name="Can 67"/>
          <p:cNvSpPr/>
          <p:nvPr/>
        </p:nvSpPr>
        <p:spPr>
          <a:xfrm>
            <a:off x="6519332" y="4670729"/>
            <a:ext cx="762000" cy="304800"/>
          </a:xfrm>
          <a:prstGeom prst="can">
            <a:avLst/>
          </a:prstGeom>
          <a:gradFill flip="none" rotWithShape="1">
            <a:gsLst>
              <a:gs pos="0">
                <a:srgbClr val="FFD597"/>
              </a:gs>
              <a:gs pos="51000">
                <a:srgbClr val="FFFFFF"/>
              </a:gs>
              <a:gs pos="100000">
                <a:srgbClr val="FFD597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66" name="Can 65"/>
          <p:cNvSpPr/>
          <p:nvPr/>
        </p:nvSpPr>
        <p:spPr>
          <a:xfrm>
            <a:off x="6070599" y="4823129"/>
            <a:ext cx="762000" cy="304800"/>
          </a:xfrm>
          <a:prstGeom prst="can">
            <a:avLst/>
          </a:prstGeom>
          <a:gradFill flip="none" rotWithShape="1">
            <a:gsLst>
              <a:gs pos="0">
                <a:srgbClr val="FFD597"/>
              </a:gs>
              <a:gs pos="51000">
                <a:srgbClr val="FFFFFF"/>
              </a:gs>
              <a:gs pos="100000">
                <a:srgbClr val="FFD597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67" name="Can 66"/>
          <p:cNvSpPr/>
          <p:nvPr/>
        </p:nvSpPr>
        <p:spPr>
          <a:xfrm>
            <a:off x="6984999" y="4823129"/>
            <a:ext cx="762000" cy="304800"/>
          </a:xfrm>
          <a:prstGeom prst="can">
            <a:avLst/>
          </a:prstGeom>
          <a:gradFill flip="none" rotWithShape="1">
            <a:gsLst>
              <a:gs pos="0">
                <a:srgbClr val="FFD597"/>
              </a:gs>
              <a:gs pos="51000">
                <a:srgbClr val="FFFFFF"/>
              </a:gs>
              <a:gs pos="100000">
                <a:srgbClr val="FFD597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69" name="Can 68"/>
          <p:cNvSpPr/>
          <p:nvPr/>
        </p:nvSpPr>
        <p:spPr>
          <a:xfrm>
            <a:off x="6527799" y="4975529"/>
            <a:ext cx="762000" cy="304800"/>
          </a:xfrm>
          <a:prstGeom prst="can">
            <a:avLst/>
          </a:prstGeom>
          <a:gradFill flip="none" rotWithShape="1">
            <a:gsLst>
              <a:gs pos="0">
                <a:srgbClr val="FFD597"/>
              </a:gs>
              <a:gs pos="49000">
                <a:srgbClr val="FFFFFF"/>
              </a:gs>
              <a:gs pos="100000">
                <a:srgbClr val="FFD597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58000" y="5127929"/>
            <a:ext cx="170826" cy="1137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cxnSp>
        <p:nvCxnSpPr>
          <p:cNvPr id="55" name="Curved Connector 32"/>
          <p:cNvCxnSpPr>
            <a:stCxn id="100" idx="3"/>
            <a:endCxn id="44" idx="0"/>
          </p:cNvCxnSpPr>
          <p:nvPr/>
        </p:nvCxnSpPr>
        <p:spPr>
          <a:xfrm rot="5400000">
            <a:off x="6332105" y="3471350"/>
            <a:ext cx="2267888" cy="1045271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Can 99"/>
          <p:cNvSpPr/>
          <p:nvPr/>
        </p:nvSpPr>
        <p:spPr>
          <a:xfrm>
            <a:off x="7721984" y="2617689"/>
            <a:ext cx="533400" cy="242352"/>
          </a:xfrm>
          <a:prstGeom prst="can">
            <a:avLst/>
          </a:prstGeom>
          <a:gradFill flip="none" rotWithShape="1">
            <a:gsLst>
              <a:gs pos="0">
                <a:srgbClr val="800080"/>
              </a:gs>
              <a:gs pos="50000">
                <a:srgbClr val="FFFFFF"/>
              </a:gs>
              <a:gs pos="100000">
                <a:srgbClr val="800080"/>
              </a:gs>
            </a:gsLst>
            <a:lin ang="0" scaled="1"/>
            <a:tileRect/>
          </a:gradFill>
          <a:ln>
            <a:solidFill>
              <a:srgbClr val="0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543800" y="2308529"/>
            <a:ext cx="915635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Verdana"/>
                <a:cs typeface="Verdana"/>
              </a:rPr>
              <a:t>External</a:t>
            </a:r>
          </a:p>
          <a:p>
            <a:pPr algn="ctr"/>
            <a:r>
              <a:rPr lang="en-US" b="1" dirty="0" smtClean="0">
                <a:latin typeface="Verdana"/>
                <a:cs typeface="Verdana"/>
              </a:rPr>
              <a:t>Data Store Y</a:t>
            </a:r>
          </a:p>
        </p:txBody>
      </p:sp>
      <p:cxnSp>
        <p:nvCxnSpPr>
          <p:cNvPr id="57" name="Curved Connector 32"/>
          <p:cNvCxnSpPr>
            <a:stCxn id="11" idx="1"/>
            <a:endCxn id="43" idx="4"/>
          </p:cNvCxnSpPr>
          <p:nvPr/>
        </p:nvCxnSpPr>
        <p:spPr>
          <a:xfrm rot="16200000" flipV="1">
            <a:off x="1377055" y="2664883"/>
            <a:ext cx="1351325" cy="1463066"/>
          </a:xfrm>
          <a:prstGeom prst="curvedConnector2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905000" y="2650066"/>
            <a:ext cx="582211" cy="300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Access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Data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530" y="1981200"/>
            <a:ext cx="1371600" cy="546040"/>
          </a:xfrm>
          <a:prstGeom prst="rect">
            <a:avLst/>
          </a:prstGeom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194" y="2002425"/>
            <a:ext cx="1371600" cy="546040"/>
          </a:xfrm>
          <a:prstGeom prst="rect">
            <a:avLst/>
          </a:prstGeom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5" name="Rectangle 74"/>
          <p:cNvSpPr/>
          <p:nvPr/>
        </p:nvSpPr>
        <p:spPr>
          <a:xfrm>
            <a:off x="3657603" y="4673595"/>
            <a:ext cx="1813317" cy="1983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no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"/>
              </a:rPr>
              <a:t>remoteFileImport</a:t>
            </a:r>
            <a:endParaRPr lang="en-US" dirty="0" smtClean="0">
              <a:latin typeface="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657603" y="4932453"/>
            <a:ext cx="1813317" cy="1983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no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"/>
              </a:rPr>
              <a:t>linkImport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657600" y="5190067"/>
            <a:ext cx="1832473" cy="19834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noAutofit/>
          </a:bodyPr>
          <a:lstStyle/>
          <a:p>
            <a:pPr algn="ctr"/>
            <a:r>
              <a:rPr lang="en-US"/>
              <a:t>…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653927" y="4936066"/>
            <a:ext cx="1832473" cy="198345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txBody>
          <a:bodyPr wrap="none">
            <a:noAutofit/>
          </a:bodyPr>
          <a:lstStyle/>
          <a:p>
            <a:pPr algn="ctr"/>
            <a:r>
              <a:rPr lang="en-US"/>
              <a:t>EAWAG_link_import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657600" y="4673601"/>
            <a:ext cx="1813317" cy="19834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>
            <a:noAutofit/>
          </a:bodyPr>
          <a:lstStyle/>
          <a:p>
            <a:pPr algn="ctr"/>
            <a:r>
              <a:rPr lang="en-US"/>
              <a:t>EAWAG_remote_file_import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9" grpId="0"/>
      <p:bldP spid="40" grpId="0"/>
      <p:bldP spid="41" grpId="0"/>
      <p:bldP spid="42" grpId="0"/>
      <p:bldP spid="43" grpId="0" animBg="1"/>
      <p:bldP spid="48" grpId="0"/>
      <p:bldP spid="49" grpId="0" animBg="1"/>
      <p:bldP spid="44" grpId="0" animBg="1"/>
      <p:bldP spid="100" grpId="0" animBg="1"/>
      <p:bldP spid="101" grpId="0"/>
      <p:bldP spid="63" grpId="0"/>
      <p:bldP spid="74" grpId="0" animBg="1"/>
      <p:bldP spid="7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143248"/>
            <a:ext cx="8351837" cy="35258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Can </a:t>
            </a:r>
            <a:r>
              <a:rPr lang="en-US" dirty="0" err="1" smtClean="0"/>
              <a:t>Türker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i="1" dirty="0" smtClean="0"/>
              <a:t>Functional Genomics Center Zurich, Switzerland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557338"/>
            <a:ext cx="8424167" cy="954107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sz="3600" b="1" dirty="0" smtClean="0"/>
              <a:t>B-Fabric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de-CH" b="1" dirty="0" err="1" smtClean="0"/>
              <a:t>Wrap-Up</a:t>
            </a:r>
            <a:r>
              <a:rPr lang="de-CH" b="1" dirty="0" smtClean="0"/>
              <a:t> </a:t>
            </a:r>
            <a:r>
              <a:rPr lang="de-CH" b="1" dirty="0" err="1" smtClean="0"/>
              <a:t>and</a:t>
            </a:r>
            <a:r>
              <a:rPr lang="de-CH" b="1" dirty="0" smtClean="0"/>
              <a:t> Outlook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938016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8825"/>
            <a:ext cx="8229600" cy="400110"/>
          </a:xfrm>
        </p:spPr>
        <p:txBody>
          <a:bodyPr/>
          <a:lstStyle/>
          <a:p>
            <a:r>
              <a:rPr lang="en-US" sz="2000" dirty="0" smtClean="0"/>
              <a:t>Wrap-Up: B-Fabric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5087"/>
            <a:ext cx="4038600" cy="4956663"/>
          </a:xfrm>
        </p:spPr>
        <p:txBody>
          <a:bodyPr/>
          <a:lstStyle/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Secure, long-term data storage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Easy web-based data access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Fast access to relevant data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Data reuse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Reduced annotation work through automatic export to external marts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Access-controlled data sharing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Increased data quality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Generation of reports etc.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Reproducibility of research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4038600" cy="5072098"/>
          </a:xfrm>
        </p:spPr>
        <p:txBody>
          <a:bodyPr/>
          <a:lstStyle/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Transparent management of users, projects, orders, …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Ad-hoc addition of new services</a:t>
            </a:r>
          </a:p>
          <a:p>
            <a:pPr marL="177800" lvl="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Task management (user guidance)</a:t>
            </a:r>
          </a:p>
          <a:p>
            <a:pPr marL="177800" lvl="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Charging and Invoicing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Tracking centers resources/capacities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Calibri" pitchFamily="34" charset="0"/>
              </a:rPr>
              <a:t>Central administration tasks automated (user registration/synchronization, door key request, …)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endParaRPr lang="en-US" sz="1600" dirty="0" smtClean="0">
              <a:latin typeface="Calibri" pitchFamily="34" charset="0"/>
            </a:endParaRPr>
          </a:p>
          <a:p>
            <a:pPr marL="108000" lvl="0" indent="-534988" defTabSz="4170363">
              <a:spcBef>
                <a:spcPts val="600"/>
              </a:spcBef>
              <a:spcAft>
                <a:spcPts val="600"/>
              </a:spcAft>
              <a:buNone/>
              <a:tabLst>
                <a:tab pos="2430463" algn="l"/>
              </a:tabLst>
              <a:defRPr/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087A2DCF-5DA7-4ADD-8380-6A1CBCCF14A6}" type="slidenum">
              <a:rPr lang="de-DE" b="1" smtClean="0">
                <a:solidFill>
                  <a:schemeClr val="tx1"/>
                </a:solidFill>
              </a:rPr>
              <a:pPr/>
              <a:t>59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788024" y="5373216"/>
            <a:ext cx="4104456" cy="792088"/>
          </a:xfrm>
          <a:prstGeom prst="rect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7800" indent="-177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dirty="0" smtClean="0">
                <a:latin typeface="Calibri" pitchFamily="34" charset="0"/>
              </a:rPr>
              <a:t>Reduced IT admin, scientists, secretary work</a:t>
            </a:r>
          </a:p>
          <a:p>
            <a:pPr marL="177800" indent="-177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dirty="0" smtClean="0">
                <a:latin typeface="Calibri" pitchFamily="34" charset="0"/>
              </a:rPr>
              <a:t>Improved service support/quality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4454" y="827236"/>
            <a:ext cx="3875092" cy="58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431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Outlook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Further </a:t>
            </a:r>
            <a:r>
              <a:rPr lang="de-CH" dirty="0" err="1" smtClean="0"/>
              <a:t>developing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B-</a:t>
            </a:r>
            <a:r>
              <a:rPr lang="de-CH" dirty="0" err="1" smtClean="0"/>
              <a:t>Fabric</a:t>
            </a:r>
            <a:r>
              <a:rPr lang="de-CH" dirty="0" smtClean="0"/>
              <a:t> </a:t>
            </a:r>
          </a:p>
          <a:p>
            <a:r>
              <a:rPr lang="de-CH" dirty="0" smtClean="0"/>
              <a:t>Management </a:t>
            </a:r>
            <a:r>
              <a:rPr lang="de-CH" dirty="0" err="1" smtClean="0"/>
              <a:t>module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User Lab </a:t>
            </a:r>
            <a:r>
              <a:rPr lang="de-CH" dirty="0" err="1" smtClean="0"/>
              <a:t>services</a:t>
            </a:r>
            <a:r>
              <a:rPr lang="de-CH" dirty="0" smtClean="0"/>
              <a:t> (</a:t>
            </a:r>
            <a:r>
              <a:rPr lang="de-CH" dirty="0" err="1" smtClean="0"/>
              <a:t>tracking</a:t>
            </a:r>
            <a:r>
              <a:rPr lang="de-CH" dirty="0" smtClean="0"/>
              <a:t>, </a:t>
            </a:r>
            <a:r>
              <a:rPr lang="de-CH" dirty="0" err="1" smtClean="0"/>
              <a:t>invoicing</a:t>
            </a:r>
            <a:r>
              <a:rPr lang="de-CH" dirty="0" smtClean="0"/>
              <a:t>, …)</a:t>
            </a:r>
          </a:p>
          <a:p>
            <a:r>
              <a:rPr lang="de-CH" dirty="0" err="1" smtClean="0"/>
              <a:t>Implement</a:t>
            </a:r>
            <a:r>
              <a:rPr lang="de-CH" dirty="0" smtClean="0"/>
              <a:t> Web Services API (</a:t>
            </a:r>
            <a:r>
              <a:rPr lang="de-CH" dirty="0" err="1" smtClean="0"/>
              <a:t>especially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export</a:t>
            </a:r>
            <a:r>
              <a:rPr lang="de-CH" dirty="0" smtClean="0"/>
              <a:t>/</a:t>
            </a:r>
            <a:r>
              <a:rPr lang="de-CH" dirty="0" err="1" smtClean="0"/>
              <a:t>import</a:t>
            </a:r>
            <a:r>
              <a:rPr lang="de-CH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60</a:t>
            </a:fld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177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research centers/groups can benefit from B-Fabric?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Request and run a project at FGCZ</a:t>
            </a:r>
          </a:p>
          <a:p>
            <a:r>
              <a:rPr lang="en-US" dirty="0" smtClean="0"/>
              <a:t>Have your own B-Fabric deployment: How?</a:t>
            </a:r>
          </a:p>
          <a:p>
            <a:pPr lvl="1"/>
            <a:r>
              <a:rPr lang="en-US" dirty="0" smtClean="0"/>
              <a:t>Download B-Fabric, customize and run it!</a:t>
            </a:r>
          </a:p>
          <a:p>
            <a:pPr lvl="2"/>
            <a:r>
              <a:rPr lang="en-US" dirty="0" smtClean="0"/>
              <a:t>www.bfabric.org</a:t>
            </a:r>
          </a:p>
          <a:p>
            <a:pPr lvl="2"/>
            <a:r>
              <a:rPr lang="en-US" dirty="0" smtClean="0"/>
              <a:t>Requires a programmer to maintain and customize the system for specific needs</a:t>
            </a:r>
          </a:p>
          <a:p>
            <a:pPr lvl="1"/>
            <a:r>
              <a:rPr lang="en-US" dirty="0" smtClean="0"/>
              <a:t>Rent an individual B-Fabric instance hosted elsewhere</a:t>
            </a:r>
          </a:p>
          <a:p>
            <a:pPr lvl="2"/>
            <a:r>
              <a:rPr lang="en-US" dirty="0" smtClean="0"/>
              <a:t>Elsewhere could be «</a:t>
            </a:r>
            <a:r>
              <a:rPr lang="en-US" dirty="0" err="1" smtClean="0"/>
              <a:t>Informatikdienste</a:t>
            </a:r>
            <a:r>
              <a:rPr lang="en-US" dirty="0" smtClean="0"/>
              <a:t>» or FGCZ</a:t>
            </a:r>
          </a:p>
          <a:p>
            <a:pPr lvl="2"/>
            <a:r>
              <a:rPr lang="en-US" dirty="0" smtClean="0"/>
              <a:t>Service and price model to be developed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B-Fabric for Professors</a:t>
            </a:r>
          </a:p>
          <a:p>
            <a:pPr lvl="1"/>
            <a:r>
              <a:rPr lang="en-US" dirty="0" smtClean="0"/>
              <a:t>To manage their PhD Students</a:t>
            </a:r>
          </a:p>
          <a:p>
            <a:pPr lvl="1"/>
            <a:r>
              <a:rPr lang="en-US" dirty="0" smtClean="0"/>
              <a:t>PhD Students get their computer accounts with no need to go to the admin</a:t>
            </a:r>
          </a:p>
          <a:p>
            <a:pPr lvl="1"/>
            <a:r>
              <a:rPr lang="en-US" dirty="0" smtClean="0"/>
              <a:t>PhD Students import and share all their relevant documents and data</a:t>
            </a:r>
          </a:p>
          <a:p>
            <a:pPr lvl="1"/>
            <a:r>
              <a:rPr lang="en-US" dirty="0" smtClean="0"/>
              <a:t>Research becomes better documented and traceable</a:t>
            </a:r>
          </a:p>
          <a:p>
            <a:pPr lvl="1"/>
            <a:r>
              <a:rPr lang="en-US" dirty="0" smtClean="0"/>
              <a:t>Not only secondary but also primary research data gets archived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61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6973" y="4641755"/>
            <a:ext cx="1985947" cy="5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58825"/>
            <a:ext cx="8229600" cy="646331"/>
          </a:xfrm>
        </p:spPr>
        <p:txBody>
          <a:bodyPr/>
          <a:lstStyle/>
          <a:p>
            <a:r>
              <a:rPr lang="de-CH" dirty="0" err="1" smtClean="0"/>
              <a:t>Many</a:t>
            </a:r>
            <a:r>
              <a:rPr lang="de-CH" dirty="0" smtClean="0"/>
              <a:t> </a:t>
            </a:r>
            <a:r>
              <a:rPr lang="de-CH" dirty="0" err="1" smtClean="0"/>
              <a:t>thanks</a:t>
            </a:r>
            <a:r>
              <a:rPr lang="de-CH" dirty="0" smtClean="0"/>
              <a:t> to all people having </a:t>
            </a:r>
            <a:r>
              <a:rPr lang="de-CH" dirty="0">
                <a:cs typeface="Calibri" pitchFamily="34" charset="0"/>
              </a:rPr>
              <a:t>contributed to the development, testing, </a:t>
            </a:r>
            <a:r>
              <a:rPr lang="de-CH" dirty="0" err="1" smtClean="0">
                <a:cs typeface="Calibri" pitchFamily="34" charset="0"/>
              </a:rPr>
              <a:t>using</a:t>
            </a:r>
            <a:r>
              <a:rPr lang="de-CH" dirty="0" smtClean="0">
                <a:cs typeface="Calibri" pitchFamily="34" charset="0"/>
              </a:rPr>
              <a:t>, and supporting B-Fabric</a:t>
            </a:r>
            <a:r>
              <a:rPr lang="de-CH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038600" cy="4824958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de-CH" b="1" dirty="0" smtClean="0">
                <a:latin typeface="Calibri" pitchFamily="34" charset="0"/>
                <a:cs typeface="Calibri" pitchFamily="34" charset="0"/>
              </a:rPr>
              <a:t>Developers</a:t>
            </a:r>
            <a:endParaRPr lang="de-CH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Fuat Akal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Christian Decker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Michael Fetzer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Felix Knecht (Otego)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Aleksander Markovic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Lukas Marti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Benedikt Thelen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Can 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Türker</a:t>
            </a:r>
            <a:endParaRPr lang="de-CH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de-CH" b="1" dirty="0">
                <a:latin typeface="Calibri" pitchFamily="34" charset="0"/>
                <a:cs typeface="Calibri" pitchFamily="34" charset="0"/>
              </a:rPr>
              <a:t>Alumni Developers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David Altorfer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Dieter Joho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Haissam Mouhasseb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Giacomo Pati (Otego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e-CH" b="1" dirty="0">
                <a:latin typeface="Calibri" pitchFamily="34" charset="0"/>
                <a:cs typeface="Calibri" pitchFamily="34" charset="0"/>
              </a:rPr>
              <a:t>Further Contributors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Ralph Schlapbach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Etzard Stolte </a:t>
            </a:r>
          </a:p>
          <a:p>
            <a:pPr marL="0" indent="0">
              <a:spcBef>
                <a:spcPts val="600"/>
              </a:spcBef>
              <a:buNone/>
            </a:pP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51920" y="1556792"/>
            <a:ext cx="3534544" cy="4824958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de-CH" b="1" dirty="0" smtClean="0">
                <a:latin typeface="Calibri" pitchFamily="34" charset="0"/>
                <a:cs typeface="Calibri" pitchFamily="34" charset="0"/>
              </a:rPr>
              <a:t>FGCZ </a:t>
            </a:r>
            <a:r>
              <a:rPr lang="de-CH" b="1" dirty="0">
                <a:latin typeface="Calibri" pitchFamily="34" charset="0"/>
                <a:cs typeface="Calibri" pitchFamily="34" charset="0"/>
              </a:rPr>
              <a:t>External Application Developers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Simon Barkow-Oesterreicher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Remy Bruggmann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Christian Panse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Weihong Qi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Hubert Rehrauer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</a:rPr>
              <a:t>Marco Schmidt </a:t>
            </a:r>
          </a:p>
          <a:p>
            <a:pPr>
              <a:spcBef>
                <a:spcPts val="600"/>
              </a:spcBef>
            </a:pPr>
            <a:endParaRPr lang="de-CH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de-CH" b="1" dirty="0" smtClean="0">
                <a:latin typeface="Calibri" pitchFamily="34" charset="0"/>
                <a:cs typeface="Calibri" pitchFamily="34" charset="0"/>
              </a:rPr>
              <a:t>Sponsors</a:t>
            </a:r>
            <a:endParaRPr lang="de-CH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de-CH" dirty="0" smtClean="0">
                <a:latin typeface="Calibri" pitchFamily="34" charset="0"/>
                <a:cs typeface="Calibri" pitchFamily="34" charset="0"/>
                <a:hlinkClick r:id="rId3"/>
              </a:rPr>
              <a:t>UZH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de-CH" dirty="0" smtClean="0">
                <a:latin typeface="Calibri" pitchFamily="34" charset="0"/>
                <a:cs typeface="Calibri" pitchFamily="34" charset="0"/>
                <a:hlinkClick r:id="rId4"/>
              </a:rPr>
              <a:t>ETHZ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 (financiers </a:t>
            </a:r>
            <a:r>
              <a:rPr lang="de-CH" dirty="0">
                <a:latin typeface="Calibri" pitchFamily="34" charset="0"/>
                <a:cs typeface="Calibri" pitchFamily="34" charset="0"/>
              </a:rPr>
              <a:t>of the FGCZ) 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  <a:hlinkClick r:id="rId5"/>
              </a:rPr>
              <a:t>SWITCH</a:t>
            </a:r>
            <a:r>
              <a:rPr lang="de-CH" dirty="0">
                <a:latin typeface="Calibri" pitchFamily="34" charset="0"/>
                <a:cs typeface="Calibri" pitchFamily="34" charset="0"/>
              </a:rPr>
              <a:t>: 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«Generalizing </a:t>
            </a:r>
            <a:r>
              <a:rPr lang="de-CH" dirty="0">
                <a:latin typeface="Calibri" pitchFamily="34" charset="0"/>
                <a:cs typeface="Calibri" pitchFamily="34" charset="0"/>
              </a:rPr>
              <a:t>B-Fabric towards an Infrastructure for Collaborative Research in 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Switzerland» </a:t>
            </a:r>
            <a:r>
              <a:rPr lang="de-CH" dirty="0">
                <a:latin typeface="Calibri" pitchFamily="34" charset="0"/>
                <a:cs typeface="Calibri" pitchFamily="34" charset="0"/>
              </a:rPr>
              <a:t>(June 2009-May 2011)</a:t>
            </a:r>
          </a:p>
          <a:p>
            <a:pPr>
              <a:spcBef>
                <a:spcPts val="600"/>
              </a:spcBef>
            </a:pPr>
            <a:r>
              <a:rPr lang="de-CH" dirty="0">
                <a:latin typeface="Calibri" pitchFamily="34" charset="0"/>
                <a:cs typeface="Calibri" pitchFamily="34" charset="0"/>
                <a:hlinkClick r:id="rId6"/>
              </a:rPr>
              <a:t>SYBIT</a:t>
            </a:r>
            <a:r>
              <a:rPr lang="de-CH" dirty="0">
                <a:latin typeface="Calibri" pitchFamily="34" charset="0"/>
                <a:cs typeface="Calibri" pitchFamily="34" charset="0"/>
              </a:rPr>
              <a:t>: 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«Infrastructure </a:t>
            </a:r>
            <a:r>
              <a:rPr lang="de-CH" dirty="0">
                <a:latin typeface="Calibri" pitchFamily="34" charset="0"/>
                <a:cs typeface="Calibri" pitchFamily="34" charset="0"/>
              </a:rPr>
              <a:t>for </a:t>
            </a:r>
            <a:r>
              <a:rPr lang="de-CH" dirty="0" smtClean="0">
                <a:latin typeface="Calibri" pitchFamily="34" charset="0"/>
                <a:cs typeface="Calibri" pitchFamily="34" charset="0"/>
              </a:rPr>
              <a:t>BATTLEX»              (June 2010-December 2011)</a:t>
            </a:r>
            <a:endParaRPr lang="de-CH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</a:pPr>
            <a:endParaRPr lang="de-CH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</a:pPr>
            <a:endParaRPr lang="de-CH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62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398112" y="5317579"/>
            <a:ext cx="1743184" cy="77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200821"/>
            <a:ext cx="1698482" cy="58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9" descr="C:\Documents and Settings\tuerker\My Documents\Misc\ETH-Logo\ethlogo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410021" y="3963167"/>
            <a:ext cx="1696325" cy="4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Materials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presentation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http://fgcz-intranet.uzh.ch/publish/website_documents/bfabric/2011-05-23-B-Fabric-Day.pptx</a:t>
            </a:r>
            <a:endParaRPr lang="en-US" dirty="0" smtClean="0"/>
          </a:p>
          <a:p>
            <a:r>
              <a:rPr lang="en-US" dirty="0" smtClean="0"/>
              <a:t>Screen Captures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Project Management</a:t>
            </a:r>
          </a:p>
          <a:p>
            <a:pPr lvl="2"/>
            <a:r>
              <a:rPr lang="en-US" dirty="0" smtClean="0">
                <a:hlinkClick r:id="rId3"/>
              </a:rPr>
              <a:t>http://fgcz-intranet.uzh.ch/publish/website_documents/bfabric/bfabric_day_project_management_demo.mov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Order Management</a:t>
            </a:r>
          </a:p>
          <a:p>
            <a:pPr lvl="2"/>
            <a:r>
              <a:rPr lang="en-US" dirty="0" smtClean="0">
                <a:hlinkClick r:id="rId3"/>
              </a:rPr>
              <a:t>http://fgcz-intranet.uzh.ch/publish/website_documents/bfabric/bfabric_day_order_management_demo.mov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Shibboleth Login</a:t>
            </a:r>
          </a:p>
          <a:p>
            <a:pPr lvl="2"/>
            <a:r>
              <a:rPr lang="en-US" dirty="0" smtClean="0">
                <a:hlinkClick r:id="rId4"/>
              </a:rPr>
              <a:t>http://fgcz-intranet.uzh.ch/publish/website_documents/bfabric/bfabric_day_shibboleth_demo.mov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63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What’s next?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64</a:t>
            </a:fld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2053" name="Picture 5" descr="C:\Users\tuerker\AppData\Local\Microsoft\Windows\Temporary Internet Files\Content.IE5\TNB7QKIV\MC90023349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99430"/>
            <a:ext cx="3960440" cy="31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5303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286042D5-B441-49FE-8A05-202AAAB97E07}" type="slidenum">
              <a:rPr lang="de-DE" b="1" smtClean="0">
                <a:solidFill>
                  <a:schemeClr val="tx1"/>
                </a:solidFill>
              </a:rPr>
              <a:pPr/>
              <a:t>65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CH" b="1" dirty="0" smtClean="0"/>
              <a:t>Backup </a:t>
            </a:r>
            <a:r>
              <a:rPr lang="de-CH" b="1" dirty="0" err="1" smtClean="0"/>
              <a:t>Slides</a:t>
            </a:r>
            <a:endParaRPr lang="de-DE" b="1" dirty="0"/>
          </a:p>
        </p:txBody>
      </p:sp>
      <p:sp>
        <p:nvSpPr>
          <p:cNvPr id="4" name="Untertitel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ildschirminhalt erfassen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121" y="1516027"/>
            <a:ext cx="6202880" cy="41452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Metadata Management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28736"/>
            <a:ext cx="2602632" cy="4953014"/>
          </a:xfrm>
        </p:spPr>
        <p:txBody>
          <a:bodyPr/>
          <a:lstStyle/>
          <a:p>
            <a:r>
              <a:rPr lang="en-US" sz="1600" smtClean="0"/>
              <a:t>Observation: </a:t>
            </a:r>
          </a:p>
          <a:p>
            <a:pPr lvl="1"/>
            <a:r>
              <a:rPr lang="en-US" sz="1400" smtClean="0"/>
              <a:t>No data schema that satisfies all users</a:t>
            </a:r>
          </a:p>
          <a:p>
            <a:pPr lvl="1"/>
            <a:r>
              <a:rPr lang="en-US" sz="1400" smtClean="0"/>
              <a:t>Vocabularies are dynamically evolving</a:t>
            </a:r>
          </a:p>
          <a:p>
            <a:pPr lvl="1"/>
            <a:r>
              <a:rPr lang="en-US" sz="1400" smtClean="0"/>
              <a:t>Lack of data quality</a:t>
            </a:r>
          </a:p>
          <a:p>
            <a:r>
              <a:rPr lang="en-US" sz="1600" smtClean="0"/>
              <a:t>Solution:</a:t>
            </a:r>
          </a:p>
          <a:p>
            <a:pPr lvl="1"/>
            <a:r>
              <a:rPr lang="en-US" sz="1400" smtClean="0"/>
              <a:t>Concise metadata schema</a:t>
            </a:r>
          </a:p>
          <a:p>
            <a:pPr lvl="1"/>
            <a:r>
              <a:rPr lang="en-US" sz="1400" smtClean="0"/>
              <a:t>„Drop-downs“ as much as possible</a:t>
            </a:r>
          </a:p>
          <a:p>
            <a:pPr lvl="1"/>
            <a:r>
              <a:rPr lang="en-US" sz="1400" smtClean="0"/>
              <a:t>Extensible vocabulary </a:t>
            </a:r>
          </a:p>
          <a:p>
            <a:pPr lvl="1"/>
            <a:r>
              <a:rPr lang="en-US" sz="1400" smtClean="0"/>
              <a:t>Vocabulary reviewing</a:t>
            </a:r>
          </a:p>
          <a:p>
            <a:pPr>
              <a:buNone/>
            </a:pPr>
            <a:endParaRPr lang="en-US" sz="1600" smtClean="0"/>
          </a:p>
          <a:p>
            <a:endParaRPr lang="en-US" sz="16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66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7669951" y="3296017"/>
            <a:ext cx="136101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Extend vocabulary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6"/>
          <p:cNvCxnSpPr>
            <a:stCxn id="7" idx="1"/>
          </p:cNvCxnSpPr>
          <p:nvPr/>
        </p:nvCxnSpPr>
        <p:spPr bwMode="auto">
          <a:xfrm rot="10800000">
            <a:off x="7358089" y="3081711"/>
            <a:ext cx="311863" cy="35280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8014134" y="2636912"/>
            <a:ext cx="974369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Drop-downs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 bwMode="auto">
          <a:xfrm rot="10800000" flipV="1">
            <a:off x="7236296" y="2775412"/>
            <a:ext cx="777838" cy="551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Annotation Management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28736"/>
            <a:ext cx="2602632" cy="4953014"/>
          </a:xfrm>
        </p:spPr>
        <p:txBody>
          <a:bodyPr/>
          <a:lstStyle/>
          <a:p>
            <a:r>
              <a:rPr lang="en-US" sz="1600" smtClean="0"/>
              <a:t>Reviewing/Releasing</a:t>
            </a:r>
            <a:endParaRPr lang="en-US" sz="1400" smtClean="0"/>
          </a:p>
          <a:p>
            <a:r>
              <a:rPr lang="en-US" sz="1600" smtClean="0"/>
              <a:t>Merging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67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7669951" y="3296017"/>
            <a:ext cx="136101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Extend vocabulary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6"/>
          <p:cNvCxnSpPr>
            <a:stCxn id="7" idx="1"/>
          </p:cNvCxnSpPr>
          <p:nvPr/>
        </p:nvCxnSpPr>
        <p:spPr bwMode="auto">
          <a:xfrm rot="10800000">
            <a:off x="7358089" y="3081711"/>
            <a:ext cx="311863" cy="35280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8014134" y="2636912"/>
            <a:ext cx="974369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Drop-downs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 bwMode="auto">
          <a:xfrm rot="10800000" flipV="1">
            <a:off x="7236296" y="2775412"/>
            <a:ext cx="777838" cy="551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Grafik 11" descr="Bildschirminhalt erfassen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9275" y="1538334"/>
            <a:ext cx="6104725" cy="3258818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7236296" y="2679303"/>
            <a:ext cx="175361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Determine placement in </a:t>
            </a:r>
          </a:p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drop-down menus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4"/>
          <p:cNvCxnSpPr>
            <a:stCxn id="11" idx="1"/>
          </p:cNvCxnSpPr>
          <p:nvPr/>
        </p:nvCxnSpPr>
        <p:spPr bwMode="auto">
          <a:xfrm rot="10800000" flipV="1">
            <a:off x="5940152" y="2910136"/>
            <a:ext cx="1296144" cy="1480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7"/>
          <p:cNvSpPr/>
          <p:nvPr/>
        </p:nvSpPr>
        <p:spPr>
          <a:xfrm>
            <a:off x="7500958" y="3800073"/>
            <a:ext cx="1488955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Release annotation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5" name="Straight Arrow Connector 8"/>
          <p:cNvCxnSpPr>
            <a:stCxn id="14" idx="1"/>
          </p:cNvCxnSpPr>
          <p:nvPr/>
        </p:nvCxnSpPr>
        <p:spPr bwMode="auto">
          <a:xfrm rot="10800000">
            <a:off x="5004048" y="3717033"/>
            <a:ext cx="2496910" cy="22154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2"/>
          <p:cNvSpPr/>
          <p:nvPr/>
        </p:nvSpPr>
        <p:spPr>
          <a:xfrm>
            <a:off x="7107670" y="2071881"/>
            <a:ext cx="1928826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Merge in case of synonyms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3"/>
          <p:cNvCxnSpPr>
            <a:stCxn id="16" idx="1"/>
          </p:cNvCxnSpPr>
          <p:nvPr/>
        </p:nvCxnSpPr>
        <p:spPr bwMode="auto">
          <a:xfrm rot="10800000" flipV="1">
            <a:off x="6660232" y="2210380"/>
            <a:ext cx="447438" cy="6649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 Coupling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28736"/>
            <a:ext cx="2602632" cy="4953014"/>
          </a:xfrm>
        </p:spPr>
        <p:txBody>
          <a:bodyPr/>
          <a:lstStyle/>
          <a:p>
            <a:r>
              <a:rPr lang="en-US" sz="1600" dirty="0" smtClean="0"/>
              <a:t>Observation: </a:t>
            </a:r>
          </a:p>
          <a:p>
            <a:pPr lvl="1"/>
            <a:r>
              <a:rPr lang="en-US" sz="1400" dirty="0" smtClean="0"/>
              <a:t>No system can provide all needed application-specific functionality</a:t>
            </a:r>
          </a:p>
          <a:p>
            <a:pPr lvl="1"/>
            <a:r>
              <a:rPr lang="en-US" sz="1400" dirty="0" smtClean="0"/>
              <a:t>System developers becomes the bottleneck</a:t>
            </a:r>
          </a:p>
          <a:p>
            <a:pPr lvl="1"/>
            <a:r>
              <a:rPr lang="en-US" sz="1400" dirty="0" smtClean="0"/>
              <a:t>System changes require compilation and restart of the system</a:t>
            </a:r>
          </a:p>
          <a:p>
            <a:r>
              <a:rPr lang="en-US" sz="1600" dirty="0" smtClean="0"/>
              <a:t>Solution:</a:t>
            </a:r>
          </a:p>
          <a:p>
            <a:pPr lvl="1"/>
            <a:r>
              <a:rPr lang="en-US" sz="1400" dirty="0" smtClean="0"/>
              <a:t>Framework with generic workflows to invoke external applications</a:t>
            </a:r>
          </a:p>
          <a:p>
            <a:pPr lvl="1"/>
            <a:r>
              <a:rPr lang="en-US" sz="1400" dirty="0" smtClean="0"/>
              <a:t>Ad-hoc coupling without compiling and restarting the system</a:t>
            </a:r>
          </a:p>
          <a:p>
            <a:pPr lvl="1"/>
            <a:r>
              <a:rPr lang="en-US" sz="1400" dirty="0" smtClean="0"/>
              <a:t>Automatic creation of application run buttons</a:t>
            </a:r>
          </a:p>
          <a:p>
            <a:endParaRPr lang="en-US" sz="1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68</a:t>
            </a:fld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5" name="Gruppieren 26"/>
          <p:cNvGrpSpPr/>
          <p:nvPr/>
        </p:nvGrpSpPr>
        <p:grpSpPr>
          <a:xfrm>
            <a:off x="3039275" y="1628800"/>
            <a:ext cx="6104725" cy="4259976"/>
            <a:chOff x="3039275" y="1545288"/>
            <a:chExt cx="6104725" cy="4259976"/>
          </a:xfrm>
        </p:grpSpPr>
        <p:pic>
          <p:nvPicPr>
            <p:cNvPr id="12" name="Grafik 11" descr="Bildschirminhalt erfassen-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9275" y="1545288"/>
              <a:ext cx="6104725" cy="3971944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/>
          </p:nvSpPr>
          <p:spPr>
            <a:xfrm>
              <a:off x="6701265" y="2823319"/>
              <a:ext cx="237488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External script (program) that will</a:t>
              </a:r>
            </a:p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be invoked within the workflow</a:t>
              </a:r>
              <a:endParaRPr lang="en-US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19" name="Straight Arrow Connector 7"/>
            <p:cNvCxnSpPr>
              <a:stCxn id="18" idx="2"/>
            </p:cNvCxnSpPr>
            <p:nvPr/>
          </p:nvCxnSpPr>
          <p:spPr bwMode="auto">
            <a:xfrm rot="5400000">
              <a:off x="6914432" y="3030790"/>
              <a:ext cx="720081" cy="1228469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Rectangle 9"/>
            <p:cNvSpPr/>
            <p:nvPr/>
          </p:nvSpPr>
          <p:spPr>
            <a:xfrm>
              <a:off x="6401654" y="5343599"/>
              <a:ext cx="267085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Select data sets that can be  processed </a:t>
              </a:r>
            </a:p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properly by the external application</a:t>
              </a:r>
              <a:endParaRPr lang="en-US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1" name="Straight Arrow Connector 10"/>
            <p:cNvCxnSpPr>
              <a:stCxn id="20" idx="0"/>
            </p:cNvCxnSpPr>
            <p:nvPr/>
          </p:nvCxnSpPr>
          <p:spPr bwMode="auto">
            <a:xfrm rot="16200000" flipV="1">
              <a:off x="6889431" y="4495946"/>
              <a:ext cx="834479" cy="86082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uppieren 54"/>
          <p:cNvGrpSpPr/>
          <p:nvPr/>
        </p:nvGrpSpPr>
        <p:grpSpPr>
          <a:xfrm>
            <a:off x="2957933" y="1556792"/>
            <a:ext cx="6186067" cy="4464496"/>
            <a:chOff x="2957933" y="1556792"/>
            <a:chExt cx="6186067" cy="4464496"/>
          </a:xfrm>
        </p:grpSpPr>
        <p:grpSp>
          <p:nvGrpSpPr>
            <p:cNvPr id="7" name="Gruppieren 32"/>
            <p:cNvGrpSpPr/>
            <p:nvPr/>
          </p:nvGrpSpPr>
          <p:grpSpPr>
            <a:xfrm>
              <a:off x="2957933" y="1556792"/>
              <a:ext cx="6186067" cy="4464496"/>
              <a:chOff x="2957933" y="1556792"/>
              <a:chExt cx="6186067" cy="4464496"/>
            </a:xfrm>
          </p:grpSpPr>
          <p:grpSp>
            <p:nvGrpSpPr>
              <p:cNvPr id="8" name="Gruppieren 27"/>
              <p:cNvGrpSpPr/>
              <p:nvPr/>
            </p:nvGrpSpPr>
            <p:grpSpPr>
              <a:xfrm>
                <a:off x="2957933" y="1556792"/>
                <a:ext cx="6186067" cy="4464496"/>
                <a:chOff x="2957933" y="1484784"/>
                <a:chExt cx="6186067" cy="4464496"/>
              </a:xfrm>
            </p:grpSpPr>
            <p:pic>
              <p:nvPicPr>
                <p:cNvPr id="29" name="Grafik 28" descr="Bildschirminhalt erfassen-1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957933" y="1484784"/>
                  <a:ext cx="6186067" cy="4464496"/>
                </a:xfrm>
                <a:prstGeom prst="rect">
                  <a:avLst/>
                </a:prstGeom>
              </p:spPr>
            </p:pic>
            <p:sp>
              <p:nvSpPr>
                <p:cNvPr id="30" name="Rectangle 3"/>
                <p:cNvSpPr/>
                <p:nvPr/>
              </p:nvSpPr>
              <p:spPr>
                <a:xfrm>
                  <a:off x="7251692" y="5157192"/>
                  <a:ext cx="1892308" cy="7694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100" smtClean="0">
                      <a:solidFill>
                        <a:srgbClr val="FF0000"/>
                      </a:solidFill>
                      <a:latin typeface="Calibri" pitchFamily="34" charset="0"/>
                    </a:rPr>
                    <a:t>With its configuation, </a:t>
                  </a:r>
                </a:p>
                <a:p>
                  <a:pPr>
                    <a:lnSpc>
                      <a:spcPct val="100000"/>
                    </a:lnSpc>
                  </a:pPr>
                  <a:r>
                    <a:rPr lang="en-US" sz="1100" smtClean="0">
                      <a:solidFill>
                        <a:srgbClr val="FF0000"/>
                      </a:solidFill>
                      <a:latin typeface="Calibri" pitchFamily="34" charset="0"/>
                    </a:rPr>
                    <a:t>the application run button</a:t>
                  </a:r>
                </a:p>
                <a:p>
                  <a:pPr>
                    <a:lnSpc>
                      <a:spcPct val="100000"/>
                    </a:lnSpc>
                  </a:pPr>
                  <a:r>
                    <a:rPr lang="en-US" sz="1100" smtClean="0">
                      <a:solidFill>
                        <a:srgbClr val="FF0000"/>
                      </a:solidFill>
                      <a:latin typeface="Calibri" pitchFamily="34" charset="0"/>
                    </a:rPr>
                    <a:t> will appear on the workunit creation screen</a:t>
                  </a:r>
                  <a:endParaRPr lang="en-US" sz="110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32" name="Gerade Verbindung mit Pfeil 31"/>
              <p:cNvCxnSpPr>
                <a:stCxn id="30" idx="0"/>
              </p:cNvCxnSpPr>
              <p:nvPr/>
            </p:nvCxnSpPr>
            <p:spPr bwMode="auto">
              <a:xfrm rot="16200000" flipV="1">
                <a:off x="7429039" y="4460393"/>
                <a:ext cx="360040" cy="117757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9" name="Rectangle 7"/>
            <p:cNvSpPr/>
            <p:nvPr/>
          </p:nvSpPr>
          <p:spPr>
            <a:xfrm>
              <a:off x="6372200" y="1567825"/>
              <a:ext cx="216024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All registered applications</a:t>
              </a:r>
              <a:endParaRPr lang="en-US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44" name="Gerade Verbindung mit Pfeil 43"/>
            <p:cNvCxnSpPr>
              <a:stCxn id="39" idx="2"/>
            </p:cNvCxnSpPr>
            <p:nvPr/>
          </p:nvCxnSpPr>
          <p:spPr bwMode="auto">
            <a:xfrm rot="5400000">
              <a:off x="6084167" y="692697"/>
              <a:ext cx="216026" cy="252028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Gerade Verbindung mit Pfeil 47"/>
            <p:cNvCxnSpPr>
              <a:stCxn id="39" idx="2"/>
            </p:cNvCxnSpPr>
            <p:nvPr/>
          </p:nvCxnSpPr>
          <p:spPr bwMode="auto">
            <a:xfrm rot="5400000">
              <a:off x="7020271" y="1628801"/>
              <a:ext cx="216026" cy="64807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uppieren 33"/>
          <p:cNvGrpSpPr/>
          <p:nvPr/>
        </p:nvGrpSpPr>
        <p:grpSpPr>
          <a:xfrm>
            <a:off x="3030159" y="1548325"/>
            <a:ext cx="6104725" cy="3168352"/>
            <a:chOff x="3039275" y="1556792"/>
            <a:chExt cx="6104725" cy="3168352"/>
          </a:xfrm>
        </p:grpSpPr>
        <p:grpSp>
          <p:nvGrpSpPr>
            <p:cNvPr id="10" name="Gruppieren 27"/>
            <p:cNvGrpSpPr/>
            <p:nvPr/>
          </p:nvGrpSpPr>
          <p:grpSpPr>
            <a:xfrm>
              <a:off x="3039275" y="1556792"/>
              <a:ext cx="6104725" cy="3168352"/>
              <a:chOff x="3039275" y="1484784"/>
              <a:chExt cx="6104725" cy="3168352"/>
            </a:xfrm>
          </p:grpSpPr>
          <p:pic>
            <p:nvPicPr>
              <p:cNvPr id="37" name="Grafik 36" descr="Bildschirminhalt erfassen-1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39275" y="1484784"/>
                <a:ext cx="6104725" cy="3168352"/>
              </a:xfrm>
              <a:prstGeom prst="rect">
                <a:avLst/>
              </a:prstGeom>
            </p:spPr>
          </p:pic>
          <p:sp>
            <p:nvSpPr>
              <p:cNvPr id="38" name="Rectangle 3"/>
              <p:cNvSpPr/>
              <p:nvPr/>
            </p:nvSpPr>
            <p:spPr>
              <a:xfrm>
                <a:off x="7164288" y="2924944"/>
                <a:ext cx="1892308" cy="7848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100" smtClean="0">
                    <a:solidFill>
                      <a:srgbClr val="FF0000"/>
                    </a:solidFill>
                    <a:latin typeface="Calibri" pitchFamily="34" charset="0"/>
                  </a:rPr>
                  <a:t>With its configuation,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100" smtClean="0">
                    <a:solidFill>
                      <a:srgbClr val="FF0000"/>
                    </a:solidFill>
                    <a:latin typeface="Calibri" pitchFamily="34" charset="0"/>
                  </a:rPr>
                  <a:t>the application run button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100" smtClean="0">
                    <a:solidFill>
                      <a:srgbClr val="FF0000"/>
                    </a:solidFill>
                    <a:latin typeface="Calibri" pitchFamily="34" charset="0"/>
                  </a:rPr>
                  <a:t> will appear on all screens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100" smtClean="0">
                    <a:solidFill>
                      <a:srgbClr val="FF0000"/>
                    </a:solidFill>
                    <a:latin typeface="Calibri" pitchFamily="34" charset="0"/>
                  </a:rPr>
                  <a:t> </a:t>
                </a:r>
                <a:r>
                  <a:rPr lang="en-US" sz="1200" smtClean="0">
                    <a:solidFill>
                      <a:srgbClr val="FF0000"/>
                    </a:solidFill>
                    <a:latin typeface="Calibri" pitchFamily="34" charset="0"/>
                  </a:rPr>
                  <a:t>containing</a:t>
                </a:r>
                <a:r>
                  <a:rPr lang="en-US" sz="1100" smtClean="0">
                    <a:solidFill>
                      <a:srgbClr val="FF0000"/>
                    </a:solidFill>
                    <a:latin typeface="Calibri" pitchFamily="34" charset="0"/>
                  </a:rPr>
                  <a:t> the right inputs </a:t>
                </a:r>
                <a:endParaRPr lang="en-US" sz="110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36" name="Gerade Verbindung mit Pfeil 35"/>
            <p:cNvCxnSpPr>
              <a:stCxn id="38" idx="2"/>
            </p:cNvCxnSpPr>
            <p:nvPr/>
          </p:nvCxnSpPr>
          <p:spPr bwMode="auto">
            <a:xfrm rot="5400000">
              <a:off x="6841648" y="2952294"/>
              <a:ext cx="439306" cy="209828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54"/>
          <p:cNvGrpSpPr/>
          <p:nvPr/>
        </p:nvGrpSpPr>
        <p:grpSpPr>
          <a:xfrm>
            <a:off x="2957933" y="1556792"/>
            <a:ext cx="6186067" cy="4464496"/>
            <a:chOff x="2957933" y="1556792"/>
            <a:chExt cx="6186067" cy="4464496"/>
          </a:xfrm>
        </p:grpSpPr>
        <p:grpSp>
          <p:nvGrpSpPr>
            <p:cNvPr id="6" name="Gruppieren 32"/>
            <p:cNvGrpSpPr/>
            <p:nvPr/>
          </p:nvGrpSpPr>
          <p:grpSpPr>
            <a:xfrm>
              <a:off x="2957933" y="1556792"/>
              <a:ext cx="6186067" cy="4464496"/>
              <a:chOff x="2957933" y="1556792"/>
              <a:chExt cx="6186067" cy="4464496"/>
            </a:xfrm>
          </p:grpSpPr>
          <p:grpSp>
            <p:nvGrpSpPr>
              <p:cNvPr id="7" name="Gruppieren 27"/>
              <p:cNvGrpSpPr/>
              <p:nvPr/>
            </p:nvGrpSpPr>
            <p:grpSpPr>
              <a:xfrm>
                <a:off x="2957933" y="1556792"/>
                <a:ext cx="6186067" cy="4464496"/>
                <a:chOff x="2957933" y="1484784"/>
                <a:chExt cx="6186067" cy="4464496"/>
              </a:xfrm>
            </p:grpSpPr>
            <p:pic>
              <p:nvPicPr>
                <p:cNvPr id="29" name="Grafik 28" descr="Bildschirminhalt erfassen-1.jpg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957933" y="1484784"/>
                  <a:ext cx="6186067" cy="4464496"/>
                </a:xfrm>
                <a:prstGeom prst="rect">
                  <a:avLst/>
                </a:prstGeom>
              </p:spPr>
            </p:pic>
            <p:sp>
              <p:nvSpPr>
                <p:cNvPr id="30" name="Rectangle 3"/>
                <p:cNvSpPr/>
                <p:nvPr/>
              </p:nvSpPr>
              <p:spPr>
                <a:xfrm>
                  <a:off x="6228184" y="5445224"/>
                  <a:ext cx="1676284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100" smtClean="0">
                      <a:solidFill>
                        <a:srgbClr val="FF0000"/>
                      </a:solidFill>
                      <a:latin typeface="Calibri" pitchFamily="34" charset="0"/>
                    </a:rPr>
                    <a:t>Invoke the corresponding data import application</a:t>
                  </a:r>
                  <a:endParaRPr lang="en-US" sz="110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32" name="Gerade Verbindung mit Pfeil 31"/>
              <p:cNvCxnSpPr>
                <a:stCxn id="30" idx="0"/>
              </p:cNvCxnSpPr>
              <p:nvPr/>
            </p:nvCxnSpPr>
            <p:spPr bwMode="auto">
              <a:xfrm rot="16200000" flipV="1">
                <a:off x="5783159" y="4234065"/>
                <a:ext cx="648072" cy="191826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9" name="Rectangle 7"/>
            <p:cNvSpPr/>
            <p:nvPr/>
          </p:nvSpPr>
          <p:spPr>
            <a:xfrm>
              <a:off x="5796136" y="1567825"/>
              <a:ext cx="273630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All registered data import applications</a:t>
              </a:r>
              <a:endParaRPr lang="en-US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44" name="Gerade Verbindung mit Pfeil 43"/>
            <p:cNvCxnSpPr>
              <a:stCxn id="39" idx="2"/>
            </p:cNvCxnSpPr>
            <p:nvPr/>
          </p:nvCxnSpPr>
          <p:spPr bwMode="auto">
            <a:xfrm rot="5400000">
              <a:off x="5940151" y="836713"/>
              <a:ext cx="216026" cy="223224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Import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28736"/>
            <a:ext cx="2602632" cy="4953014"/>
          </a:xfrm>
        </p:spPr>
        <p:txBody>
          <a:bodyPr/>
          <a:lstStyle/>
          <a:p>
            <a:r>
              <a:rPr lang="en-US" sz="1600" dirty="0" smtClean="0"/>
              <a:t>Link Import: </a:t>
            </a:r>
          </a:p>
          <a:p>
            <a:pPr lvl="1"/>
            <a:r>
              <a:rPr lang="en-US" sz="1400" dirty="0" smtClean="0"/>
              <a:t>Files linked to B-Fabric</a:t>
            </a:r>
          </a:p>
          <a:p>
            <a:r>
              <a:rPr lang="en-US" sz="1600" dirty="0" smtClean="0"/>
              <a:t>Physical File Import: </a:t>
            </a:r>
          </a:p>
          <a:p>
            <a:pPr lvl="1"/>
            <a:r>
              <a:rPr lang="en-US" sz="1400" dirty="0" smtClean="0"/>
              <a:t>Files copied to target repository and linked to B-Fabric</a:t>
            </a:r>
          </a:p>
          <a:p>
            <a:pPr lvl="1"/>
            <a:endParaRPr lang="en-US" sz="1400" dirty="0" smtClean="0"/>
          </a:p>
          <a:p>
            <a:r>
              <a:rPr lang="en-US" sz="1600" dirty="0" smtClean="0"/>
              <a:t>Data Import from Everywhere via Applications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· · ·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en-US" b="1" smtClean="0">
                <a:solidFill>
                  <a:schemeClr val="tx1"/>
                </a:solidFill>
              </a:rPr>
              <a:pPr/>
              <a:t>69</a:t>
            </a:fld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8" name="Gruppieren 26"/>
          <p:cNvGrpSpPr/>
          <p:nvPr/>
        </p:nvGrpSpPr>
        <p:grpSpPr>
          <a:xfrm>
            <a:off x="2915816" y="1556792"/>
            <a:ext cx="6228184" cy="3971944"/>
            <a:chOff x="2915816" y="1473280"/>
            <a:chExt cx="6228184" cy="3971944"/>
          </a:xfrm>
        </p:grpSpPr>
        <p:pic>
          <p:nvPicPr>
            <p:cNvPr id="12" name="Grafik 11" descr="Bildschirminhalt erfassen-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5816" y="1473280"/>
              <a:ext cx="6228184" cy="3971944"/>
            </a:xfrm>
            <a:prstGeom prst="rect">
              <a:avLst/>
            </a:prstGeom>
          </p:spPr>
        </p:pic>
        <p:sp>
          <p:nvSpPr>
            <p:cNvPr id="20" name="Rectangle 9"/>
            <p:cNvSpPr/>
            <p:nvPr/>
          </p:nvSpPr>
          <p:spPr>
            <a:xfrm>
              <a:off x="4499992" y="4497616"/>
              <a:ext cx="454425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Depending on the configuration of the import application </a:t>
              </a:r>
            </a:p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and the choosen project, only the potentially relevant files are listed</a:t>
              </a:r>
              <a:endParaRPr lang="en-US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1" name="Straight Arrow Connector 10"/>
            <p:cNvCxnSpPr>
              <a:stCxn id="20" idx="0"/>
            </p:cNvCxnSpPr>
            <p:nvPr/>
          </p:nvCxnSpPr>
          <p:spPr bwMode="auto">
            <a:xfrm rot="16200000" flipV="1">
              <a:off x="6140112" y="3865608"/>
              <a:ext cx="792088" cy="47192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uppieren 26"/>
          <p:cNvGrpSpPr/>
          <p:nvPr/>
        </p:nvGrpSpPr>
        <p:grpSpPr>
          <a:xfrm>
            <a:off x="2915816" y="1772816"/>
            <a:ext cx="6228184" cy="2869978"/>
            <a:chOff x="2915816" y="1761312"/>
            <a:chExt cx="6228184" cy="2869978"/>
          </a:xfrm>
        </p:grpSpPr>
        <p:pic>
          <p:nvPicPr>
            <p:cNvPr id="19" name="Grafik 18" descr="Bildschirminhalt erfassen-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5816" y="1761312"/>
              <a:ext cx="6228184" cy="2869978"/>
            </a:xfrm>
            <a:prstGeom prst="rect">
              <a:avLst/>
            </a:prstGeom>
          </p:spPr>
        </p:pic>
        <p:sp>
          <p:nvSpPr>
            <p:cNvPr id="22" name="Rectangle 9"/>
            <p:cNvSpPr/>
            <p:nvPr/>
          </p:nvSpPr>
          <p:spPr>
            <a:xfrm>
              <a:off x="7092280" y="3489504"/>
              <a:ext cx="190795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Next Workflow Step: </a:t>
              </a:r>
            </a:p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Assign Extract Information </a:t>
              </a:r>
            </a:p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to Imported Resource</a:t>
              </a:r>
              <a:endParaRPr lang="en-US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3" name="Straight Arrow Connector 10"/>
            <p:cNvCxnSpPr>
              <a:stCxn id="22" idx="0"/>
            </p:cNvCxnSpPr>
            <p:nvPr/>
          </p:nvCxnSpPr>
          <p:spPr bwMode="auto">
            <a:xfrm rot="16200000" flipV="1">
              <a:off x="6777182" y="2220426"/>
              <a:ext cx="792088" cy="174606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Gruppieren 26"/>
          <p:cNvGrpSpPr/>
          <p:nvPr/>
        </p:nvGrpSpPr>
        <p:grpSpPr>
          <a:xfrm>
            <a:off x="2915816" y="1772816"/>
            <a:ext cx="6228184" cy="2833366"/>
            <a:chOff x="2915816" y="1761312"/>
            <a:chExt cx="6228184" cy="2833366"/>
          </a:xfrm>
        </p:grpSpPr>
        <p:pic>
          <p:nvPicPr>
            <p:cNvPr id="27" name="Grafik 26" descr="Bildschirminhalt erfassen-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5816" y="1761312"/>
              <a:ext cx="6228184" cy="2833366"/>
            </a:xfrm>
            <a:prstGeom prst="rect">
              <a:avLst/>
            </a:prstGeom>
          </p:spPr>
        </p:pic>
        <p:sp>
          <p:nvSpPr>
            <p:cNvPr id="28" name="Rectangle 9"/>
            <p:cNvSpPr/>
            <p:nvPr/>
          </p:nvSpPr>
          <p:spPr>
            <a:xfrm>
              <a:off x="6579062" y="3489504"/>
              <a:ext cx="242117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smtClean="0">
                  <a:solidFill>
                    <a:srgbClr val="FF0000"/>
                  </a:solidFill>
                  <a:latin typeface="Calibri" pitchFamily="34" charset="0"/>
                </a:rPr>
                <a:t>Select &amp; Assign Extract to Resource</a:t>
              </a:r>
              <a:endParaRPr lang="en-US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31" name="Straight Arrow Connector 10"/>
            <p:cNvCxnSpPr>
              <a:stCxn id="28" idx="0"/>
            </p:cNvCxnSpPr>
            <p:nvPr/>
          </p:nvCxnSpPr>
          <p:spPr bwMode="auto">
            <a:xfrm rot="16200000" flipV="1">
              <a:off x="7044921" y="2744775"/>
              <a:ext cx="936104" cy="5533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Functional 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Challenges in the analysis of </a:t>
            </a:r>
            <a:r>
              <a:rPr lang="en-US" b="1" dirty="0" smtClean="0"/>
              <a:t>biomolecules</a:t>
            </a:r>
            <a:endParaRPr lang="en-US" b="1" dirty="0"/>
          </a:p>
          <a:p>
            <a:pPr>
              <a:spcBef>
                <a:spcPts val="1200"/>
              </a:spcBef>
            </a:pPr>
            <a:r>
              <a:rPr lang="en-US" dirty="0"/>
              <a:t>Biophysical and chemical properties of the </a:t>
            </a:r>
            <a:r>
              <a:rPr lang="en-US" dirty="0" smtClean="0"/>
              <a:t>molecules including number </a:t>
            </a:r>
            <a:r>
              <a:rPr lang="en-US" dirty="0"/>
              <a:t>and diversity of the molecules incl. chemical </a:t>
            </a:r>
            <a:r>
              <a:rPr lang="en-US" dirty="0" smtClean="0"/>
              <a:t>modifications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Need for quantitation of identified </a:t>
            </a:r>
            <a:r>
              <a:rPr lang="en-US" dirty="0" smtClean="0"/>
              <a:t>molecules with low </a:t>
            </a:r>
            <a:r>
              <a:rPr lang="en-US" dirty="0"/>
              <a:t>abundance of critical </a:t>
            </a:r>
            <a:r>
              <a:rPr lang="en-US" dirty="0" smtClean="0"/>
              <a:t>factors</a:t>
            </a:r>
            <a:endParaRPr lang="en-US" dirty="0"/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Challenges in the understanding of biological </a:t>
            </a:r>
            <a:r>
              <a:rPr lang="en-US" b="1" dirty="0" smtClean="0"/>
              <a:t>systems</a:t>
            </a:r>
            <a:endParaRPr lang="en-US" b="1" dirty="0"/>
          </a:p>
          <a:p>
            <a:pPr>
              <a:spcBef>
                <a:spcPts val="1200"/>
              </a:spcBef>
            </a:pPr>
            <a:r>
              <a:rPr lang="en-US" dirty="0" smtClean="0"/>
              <a:t>Complexity, temporal, and </a:t>
            </a:r>
            <a:r>
              <a:rPr lang="en-US" dirty="0" err="1" smtClean="0"/>
              <a:t>spacial</a:t>
            </a:r>
            <a:r>
              <a:rPr lang="en-US" dirty="0" smtClean="0"/>
              <a:t> dynamics of </a:t>
            </a:r>
            <a:r>
              <a:rPr lang="en-US" dirty="0"/>
              <a:t>biological structures, signals, networks, pathways, etc</a:t>
            </a:r>
            <a:r>
              <a:rPr lang="en-US" dirty="0" smtClean="0"/>
              <a:t>.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Interdependence </a:t>
            </a:r>
            <a:r>
              <a:rPr lang="en-US" dirty="0"/>
              <a:t>of events and </a:t>
            </a:r>
            <a:r>
              <a:rPr lang="en-US" dirty="0" smtClean="0"/>
              <a:t>molecules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/>
              <a:t>Technical challenges for the processing and interpretation of data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Amount and complexity of data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Knowledge of inherent information vs. noise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Quality and sustainability of tools and methods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•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r>
              <a:rPr lang="de-DE" smtClean="0"/>
              <a:t>•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r>
              <a:rPr lang="de-DE" smtClean="0"/>
              <a:t>•</a:t>
            </a:r>
            <a:r>
              <a:rPr lang="de-DE" smtClean="0">
                <a:solidFill>
                  <a:srgbClr val="000000"/>
                </a:solidFill>
              </a:rPr>
              <a:t>  Ralph Schlapbach</a:t>
            </a:r>
            <a:r>
              <a:rPr lang="de-DE" smtClean="0">
                <a:solidFill>
                  <a:schemeClr val="tx1"/>
                </a:solidFill>
              </a:rPr>
              <a:t> </a:t>
            </a:r>
            <a:r>
              <a:rPr lang="de-DE" smtClean="0"/>
              <a:t>•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fld id="{F9746DF5-522C-5745-8858-856B115125ED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527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(much) Functional Genomics 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8</a:t>
            </a:fld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6237312"/>
            <a:ext cx="3852337" cy="208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Regulated Genes and Proteins in Cancer Mismatch Repair</a:t>
            </a:r>
          </a:p>
        </p:txBody>
      </p:sp>
      <p:pic>
        <p:nvPicPr>
          <p:cNvPr id="6" name="Picture 102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7499" t="12801" r="1768" b="12801"/>
          <a:stretch/>
        </p:blipFill>
        <p:spPr bwMode="auto">
          <a:xfrm>
            <a:off x="1763689" y="1340768"/>
            <a:ext cx="5773072" cy="47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87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94337"/>
            <a:ext cx="7128792" cy="6163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(much) FGCZ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· · ·</a:t>
            </a:r>
            <a:r>
              <a:rPr lang="de-DE" smtClean="0">
                <a:solidFill>
                  <a:srgbClr val="000000"/>
                </a:solidFill>
              </a:rPr>
              <a:t>  </a:t>
            </a:r>
            <a:fld id="{CD58D601-BB7D-4EB2-8C8A-3291D54B2ECC}" type="slidenum">
              <a:rPr lang="de-DE" b="1" smtClean="0">
                <a:solidFill>
                  <a:schemeClr val="tx1"/>
                </a:solidFill>
              </a:rPr>
              <a:pPr/>
              <a:t>9</a:t>
            </a:fld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0264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ts val="8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ts val="8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3773</Words>
  <Application>Microsoft Macintosh PowerPoint</Application>
  <PresentationFormat>On-screen Show (4:3)</PresentationFormat>
  <Paragraphs>1004</Paragraphs>
  <Slides>69</Slides>
  <Notes>10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Leere Präsentation</vt:lpstr>
      <vt:lpstr>Photo Editor Photo</vt:lpstr>
      <vt:lpstr>The New B-Fabric  A Step Forward in Integrated Management of Life Sciences Projects and Data </vt:lpstr>
      <vt:lpstr>Content</vt:lpstr>
      <vt:lpstr>B-Fabric  Motivation, History, Overview </vt:lpstr>
      <vt:lpstr>Why Functional Genomics ?</vt:lpstr>
      <vt:lpstr>Slide 5</vt:lpstr>
      <vt:lpstr>Slide 6</vt:lpstr>
      <vt:lpstr>Challenges in Functional Genomics</vt:lpstr>
      <vt:lpstr>How (much) Functional Genomics ? </vt:lpstr>
      <vt:lpstr>How (much) FGCZ ?</vt:lpstr>
      <vt:lpstr>How much, how many ?</vt:lpstr>
      <vt:lpstr>Why B-Fabric ?</vt:lpstr>
      <vt:lpstr>Slide 12</vt:lpstr>
      <vt:lpstr>Motivation for Integrative Data Management </vt:lpstr>
      <vt:lpstr>B-Fabric - The FGCZ Approach to Project and Data Management  </vt:lpstr>
      <vt:lpstr>B-Fabric Philosophy: Be generic enough to capture any relevant data</vt:lpstr>
      <vt:lpstr>B-Fabric History</vt:lpstr>
      <vt:lpstr>B-Fabric: What has changed?</vt:lpstr>
      <vt:lpstr>Old B-Fabric: Different Tools on Different Technologies</vt:lpstr>
      <vt:lpstr>New B-Fabric: Integrated &amp; Migrated to SEAM</vt:lpstr>
      <vt:lpstr>A little deeper look into the B-Fabric Architecture</vt:lpstr>
      <vt:lpstr>B-Fabric Project</vt:lpstr>
      <vt:lpstr>B-Fabric Order</vt:lpstr>
      <vt:lpstr>B-Fabric Agenda</vt:lpstr>
      <vt:lpstr>B-Fabric Common Features</vt:lpstr>
      <vt:lpstr>B-Fabric Deployment@ FGCZ: Some Current Facts</vt:lpstr>
      <vt:lpstr>B-Fabric  Managing Users, Projects, Orders</vt:lpstr>
      <vt:lpstr>User Management</vt:lpstr>
      <vt:lpstr>Project Management</vt:lpstr>
      <vt:lpstr>Project Management (Demonstration)</vt:lpstr>
      <vt:lpstr>Project Management Demo</vt:lpstr>
      <vt:lpstr>Order Management</vt:lpstr>
      <vt:lpstr>Order Management (Demonstration)</vt:lpstr>
      <vt:lpstr>Order Management Demo</vt:lpstr>
      <vt:lpstr>B-Fabric  Analyzing Data </vt:lpstr>
      <vt:lpstr>Dataflow Diagram</vt:lpstr>
      <vt:lpstr>Sample Management and Data Analysis</vt:lpstr>
      <vt:lpstr>From the Sample to the Result</vt:lpstr>
      <vt:lpstr>Sample Creation</vt:lpstr>
      <vt:lpstr>Sample Creation Form</vt:lpstr>
      <vt:lpstr>Extract Creation Form</vt:lpstr>
      <vt:lpstr>Hybridization</vt:lpstr>
      <vt:lpstr>B-Fabric Data Import</vt:lpstr>
      <vt:lpstr>Experiment Definition</vt:lpstr>
      <vt:lpstr>Goals of our B-Fabric based Data Analysis</vt:lpstr>
      <vt:lpstr>B-Fabric Data Analysis Workflows</vt:lpstr>
      <vt:lpstr>Data analysis</vt:lpstr>
      <vt:lpstr>Example: Inflammation Response Study</vt:lpstr>
      <vt:lpstr>QC Report: Sample Clustering</vt:lpstr>
      <vt:lpstr>Differential Expression Analysis</vt:lpstr>
      <vt:lpstr>B-Fabric for Switzerland  Generalizing B-Fabric towards an Infrastructure for Collaborative Research in Switzerland </vt:lpstr>
      <vt:lpstr>Slide 51</vt:lpstr>
      <vt:lpstr>Authentication in B-Fabric via SwitchAAI/Shibboleth - I </vt:lpstr>
      <vt:lpstr>Authentication in B-Fabric via SwitchAAI/Shibboleth - II</vt:lpstr>
      <vt:lpstr>B-Fabric Login Process with a SwitchAAI/Shibboleth Account (Demonstration)</vt:lpstr>
      <vt:lpstr>Slide 55</vt:lpstr>
      <vt:lpstr>Ad-Hoc Coupling of External Data Resources</vt:lpstr>
      <vt:lpstr>Ad-Hoc Coupling of External Data Resources (Demonstration)</vt:lpstr>
      <vt:lpstr>B-Fabric Wrap-Up and Outlook</vt:lpstr>
      <vt:lpstr>Wrap-Up: B-Fabric Benefits</vt:lpstr>
      <vt:lpstr>Outlook</vt:lpstr>
      <vt:lpstr>How research centers/groups can benefit from B-Fabric?</vt:lpstr>
      <vt:lpstr>Many thanks to all people having contributed to the development, testing, using, and supporting B-Fabric </vt:lpstr>
      <vt:lpstr>Demo Materials</vt:lpstr>
      <vt:lpstr>What’s next?</vt:lpstr>
      <vt:lpstr>Backup Slides</vt:lpstr>
      <vt:lpstr>Metadata Management</vt:lpstr>
      <vt:lpstr>Annotation Management</vt:lpstr>
      <vt:lpstr>Application Coupling</vt:lpstr>
      <vt:lpstr>Data Import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Management in the Life Sciences:                  Tasks and Challenges</dc:title>
  <dc:creator>tuerker</dc:creator>
  <cp:lastModifiedBy>Fuat Akal</cp:lastModifiedBy>
  <cp:revision>1140</cp:revision>
  <cp:lastPrinted>2011-05-18T08:33:50Z</cp:lastPrinted>
  <dcterms:created xsi:type="dcterms:W3CDTF">2011-05-22T23:10:06Z</dcterms:created>
  <dcterms:modified xsi:type="dcterms:W3CDTF">2011-05-22T23:17:03Z</dcterms:modified>
</cp:coreProperties>
</file>